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88825" cy="6858000"/>
  <p:notesSz cx="6858000" cy="9144000"/>
  <p:embeddedFontLst>
    <p:embeddedFont>
      <p:font typeface="Consolas" panose="020B0609020204030204" pitchFamily="49" charset="0"/>
      <p:regular r:id="rId33"/>
      <p:bold r:id="rId34"/>
      <p:italic r:id="rId35"/>
      <p:boldItalic r:id="rId36"/>
    </p:embeddedFont>
    <p:embeddedFont>
      <p:font typeface="DM Mono" panose="020B05090402010B0103" pitchFamily="49" charset="77"/>
      <p:regular r:id="rId37"/>
      <p:italic r:id="rId38"/>
    </p:embeddedFont>
    <p:embeddedFont>
      <p:font typeface="DM Mono Medium" panose="020F0502020204030204" pitchFamily="34" charset="0"/>
      <p:regular r:id="rId39"/>
      <p:italic r:id="rId40"/>
    </p:embeddedFont>
    <p:embeddedFont>
      <p:font typeface="DM Sans" pitchFamily="2" charset="77"/>
      <p:regular r:id="rId41"/>
      <p:bold r:id="rId42"/>
      <p:italic r:id="rId43"/>
      <p:boldItalic r:id="rId44"/>
    </p:embeddedFont>
    <p:embeddedFont>
      <p:font typeface="DM Sans Medium"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addd086a1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baddd086a1_1_1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7bb2144131_0_563: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27bb2144131_0_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And our eventual vision for this is to unify the two types of clusters but on the journey there we're going to make improvements to both sides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So with UC share clusters you'll have seen a bunch of improvements recently: ability to install python cluster libraries, single node machine learning, streaming and then Scala and init scripts and jars and also really</a:t>
            </a:r>
            <a:endParaRPr/>
          </a:p>
          <a:p>
            <a:pPr marL="0" lvl="0" indent="0" algn="l" rtl="0">
              <a:lnSpc>
                <a:spcPct val="100000"/>
              </a:lnSpc>
              <a:spcBef>
                <a:spcPts val="0"/>
              </a:spcBef>
              <a:spcAft>
                <a:spcPts val="0"/>
              </a:spcAft>
              <a:buSzPts val="1100"/>
              <a:buNone/>
            </a:pPr>
            <a:r>
              <a:rPr lang="en-US"/>
              <a:t>soon we'll be allowing you to load a version of the machine learning runtime onto these clusters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7bb2144131_0_586: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7bb2144131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but I mainly wanted to talk about single user clusters</a:t>
            </a:r>
            <a:endParaRPr/>
          </a:p>
          <a:p>
            <a:pPr marL="0" lvl="0" indent="0" algn="l" rtl="0">
              <a:lnSpc>
                <a:spcPct val="100000"/>
              </a:lnSpc>
              <a:spcBef>
                <a:spcPts val="0"/>
              </a:spcBef>
              <a:spcAft>
                <a:spcPts val="0"/>
              </a:spcAft>
              <a:buSzPts val="1100"/>
              <a:buNone/>
            </a:pPr>
            <a:r>
              <a:rPr lang="en-US"/>
              <a:t>so if you remember this is the type of cluster that you break out onto when you want to do some slightly more advanced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so let's say that you downloaded the latest distributed machine learning algorithm bleeding edge from the internet and you want to run it against your data so you isolate yourself on the single user cluster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challenge right now is to allow this kind of workload to work we actually have to assume that the workload and the user has access to the full jvm and the full set of data on that cluster this makes it really hard to enforce fine grain security and simply what we do today is we fail the query securely so if you try and access data that's secured by fine-grained access control then we'll actually fail the query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What we're working on is actually a filtering service that will address this gap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how this will work is when you query from a view or a table secured by fine-grained access controls the data will be pre-filtered through this serverless filtering service ensuring that only the records that you're allowed to see make it onto that cluster meaning that you can both run arbitrarily complex workloads while getting the same level of access on your shared clusters and single user clusters so we're really excited about this and there'll be definitely more announcements about this in the future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bcac3ab51f_2_26: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2bcac3ab51f_2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rPr>
              <a:t>so what I wanted to do in this talk is go through each of these four chapters and talk about the new features in unity catalog that help you address these and some sneak peeks at some uh currently unreleased stuff as well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7bb2144131_0_682: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27bb2144131_0_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https://data-ai-indus.cloud.databricks.com/explore/data/dbdemos/uc_lineage/ggw_dinner?o=1781809998795474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7bb2144131_0_694: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27bb2144131_0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7bb2144131_0_709: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7bb2144131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424aa4005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424aa400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100"/>
              </a:spcBef>
              <a:spcAft>
                <a:spcPts val="0"/>
              </a:spcAft>
              <a:buClr>
                <a:schemeClr val="dk1"/>
              </a:buClr>
              <a:buSzPts val="1100"/>
              <a:buFont typeface="Arial"/>
              <a:buNone/>
            </a:pPr>
            <a:r>
              <a:rPr lang="en-US" sz="1700">
                <a:solidFill>
                  <a:srgbClr val="0000FF"/>
                </a:solidFill>
                <a:latin typeface="DM Sans"/>
                <a:ea typeface="DM Sans"/>
                <a:cs typeface="DM Sans"/>
                <a:sym typeface="DM Sans"/>
              </a:rPr>
              <a:t>~75% / ~60% accuracy on trend prediction for 7d /28d forecasts in Staging!</a:t>
            </a:r>
            <a:endParaRPr sz="1700">
              <a:solidFill>
                <a:srgbClr val="0000FF"/>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bcac3ab51f_2_160:notes"/>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bcac3ab51f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bcac3ab51f_2_53: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bcac3ab51f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rPr>
              <a:t>so what I wanted to do in this talk is go through each of these four chapters and talk about the new features in unity catalog that help you address these and some sneak peeks at some uh currently unreleased stuff as well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bb2144131_0_7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Typically when I spoke to customers about this topic, the feedback I got was as a governance professional we just want a macro way to ensure that the price performance in our lakehouse is always optimal.</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We've always had ways to basically increase the performance of tables by running optimize Z order or analyze table statistics but I don't want to leave it to the individual data engineer to do that, I want to apply a macro policy which just means that I don't need to think about it</a:t>
            </a:r>
            <a:endParaRPr/>
          </a:p>
        </p:txBody>
      </p:sp>
      <p:sp>
        <p:nvSpPr>
          <p:cNvPr id="738" name="Google Shape;738;g27bb2144131_0_757: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bb2144131_0_0: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7bb214413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so I wanted to begin with a short motivation behind Unity catalog we announced it at this conference two years ago and we did so because we saw this fundamental challenge with the ways the organizations were managing their data governance practices and the challenge went swimming like this we saw all of these different data consumers: analysts Engineers scientists ml practitioners trying to access data from all of these different systems and the governance team was struggling to keep up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so if we take one element of governance which is access control on file a data Lake they might be configuring permissions on files using Cloud Primitives, on data warehouses they might be issuing SQL grants and on AI</a:t>
            </a:r>
            <a:endParaRPr/>
          </a:p>
          <a:p>
            <a:pPr marL="0" lvl="0" indent="0" algn="l" rtl="0">
              <a:lnSpc>
                <a:spcPct val="100000"/>
              </a:lnSpc>
              <a:spcBef>
                <a:spcPts val="0"/>
              </a:spcBef>
              <a:spcAft>
                <a:spcPts val="0"/>
              </a:spcAft>
              <a:buClr>
                <a:schemeClr val="dk1"/>
              </a:buClr>
              <a:buSzPts val="1100"/>
              <a:buFont typeface="Arial"/>
              <a:buNone/>
            </a:pPr>
            <a:r>
              <a:rPr lang="en-US"/>
              <a:t>platforms they'd be doing something completely different</a:t>
            </a:r>
            <a:endParaRPr/>
          </a:p>
          <a:p>
            <a:pPr marL="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7bb2144131_0_7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that's exactly what predictive optimization does. Essentially what happens here you turn it on for a catalog/schema and then it will determine which tables need to be optimized and go ahead and perform that optimization choosing the right one to actually perform so we think this is a big step forward</a:t>
            </a:r>
            <a:endParaRPr>
              <a:solidFill>
                <a:schemeClr val="dk1"/>
              </a:solidFill>
            </a:endParaRPr>
          </a:p>
          <a:p>
            <a:pPr marL="0" lvl="0" indent="0" algn="l" rtl="0">
              <a:lnSpc>
                <a:spcPct val="100000"/>
              </a:lnSpc>
              <a:spcBef>
                <a:spcPts val="0"/>
              </a:spcBef>
              <a:spcAft>
                <a:spcPts val="0"/>
              </a:spcAft>
              <a:buSzPts val="1100"/>
              <a:buNone/>
            </a:pPr>
            <a:endParaRPr/>
          </a:p>
        </p:txBody>
      </p:sp>
      <p:sp>
        <p:nvSpPr>
          <p:cNvPr id="748" name="Google Shape;748;g27bb2144131_0_765: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7bb2144131_0_7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9" name="Google Shape;759;g27bb2144131_0_774: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bcac3ab51f_2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3" name="Google Shape;773;g2bcac3ab51f_2_173: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bcac3ab51f_2_82: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2bcac3ab51f_2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rPr>
              <a:t>so what I wanted to do in this talk is go through each of these four chapters and talk about the new features in unity catalog that help you address these and some sneak peeks at some uh currently unreleased stuff as well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bcac3ab51f_2_2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bcac3ab51f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bb2144131_0_812: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g27bb2144131_0_8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a:latin typeface="DM Sans"/>
                <a:ea typeface="DM Sans"/>
                <a:cs typeface="DM Sans"/>
                <a:sym typeface="DM Sans"/>
              </a:rPr>
              <a:t>If you haven't tried it out yet in unity catalog we've implemented this system of automatically capturing and tracking data lineage and our vision here is to be able to describe all of the different relationships between entities in the lakehouse and we've made significant strides in this recently. </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You'll see on the diagram here I have an example of this little blob in the in the top left hand corner. This is loading from files, from a volume in unity catalog.</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Then secondly you'll see the snowflake icon, this is joining those files with a Federated source which is snowflake </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And then we've added more compatibility for things like DLT, feature stores and others.</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We've seen some really interesting customer use cases on this front. </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The big three</a:t>
            </a:r>
            <a:endParaRPr sz="1200">
              <a:latin typeface="DM Sans"/>
              <a:ea typeface="DM Sans"/>
              <a:cs typeface="DM Sans"/>
              <a:sym typeface="DM Sans"/>
            </a:endParaRPr>
          </a:p>
          <a:p>
            <a:pPr marL="457200" lvl="0" indent="-304800" algn="l" rtl="0">
              <a:lnSpc>
                <a:spcPct val="100000"/>
              </a:lnSpc>
              <a:spcBef>
                <a:spcPts val="0"/>
              </a:spcBef>
              <a:spcAft>
                <a:spcPts val="0"/>
              </a:spcAft>
              <a:buSzPts val="1200"/>
              <a:buFont typeface="DM Sans"/>
              <a:buChar char="-"/>
            </a:pPr>
            <a:r>
              <a:rPr lang="en-US" sz="1200">
                <a:latin typeface="DM Sans"/>
                <a:ea typeface="DM Sans"/>
                <a:cs typeface="DM Sans"/>
                <a:sym typeface="DM Sans"/>
              </a:rPr>
              <a:t>automatic data documentation this is really useful for Discovery right if you're trying to understand what this table means have a look at what sources it pulls from </a:t>
            </a:r>
            <a:endParaRPr sz="1200">
              <a:latin typeface="DM Sans"/>
              <a:ea typeface="DM Sans"/>
              <a:cs typeface="DM Sans"/>
              <a:sym typeface="DM Sans"/>
            </a:endParaRPr>
          </a:p>
          <a:p>
            <a:pPr marL="457200" lvl="0" indent="-304800" algn="l" rtl="0">
              <a:lnSpc>
                <a:spcPct val="100000"/>
              </a:lnSpc>
              <a:spcBef>
                <a:spcPts val="0"/>
              </a:spcBef>
              <a:spcAft>
                <a:spcPts val="0"/>
              </a:spcAft>
              <a:buSzPts val="1200"/>
              <a:buFont typeface="DM Sans"/>
              <a:buChar char="-"/>
            </a:pPr>
            <a:r>
              <a:rPr lang="en-US" sz="1200">
                <a:latin typeface="DM Sans"/>
                <a:ea typeface="DM Sans"/>
                <a:cs typeface="DM Sans"/>
                <a:sym typeface="DM Sans"/>
              </a:rPr>
              <a:t>impact analysis if you're a data engineer and you've been told you've got to deprecate this column in your table who's going to scream at you tomorrow when everything goes wrong</a:t>
            </a:r>
            <a:endParaRPr sz="1200">
              <a:latin typeface="DM Sans"/>
              <a:ea typeface="DM Sans"/>
              <a:cs typeface="DM Sans"/>
              <a:sym typeface="DM Sans"/>
            </a:endParaRPr>
          </a:p>
          <a:p>
            <a:pPr marL="457200" lvl="0" indent="-304800" algn="l" rtl="0">
              <a:lnSpc>
                <a:spcPct val="100000"/>
              </a:lnSpc>
              <a:spcBef>
                <a:spcPts val="0"/>
              </a:spcBef>
              <a:spcAft>
                <a:spcPts val="0"/>
              </a:spcAft>
              <a:buSzPts val="1200"/>
              <a:buFont typeface="DM Sans"/>
              <a:buChar char="-"/>
            </a:pPr>
            <a:r>
              <a:rPr lang="en-US" sz="1200">
                <a:latin typeface="DM Sans"/>
                <a:ea typeface="DM Sans"/>
                <a:cs typeface="DM Sans"/>
                <a:sym typeface="DM Sans"/>
              </a:rPr>
              <a:t>root cause analysis so tracking down what went wrong when something does</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1200">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1200">
              <a:latin typeface="DM Sans"/>
              <a:ea typeface="DM Sans"/>
              <a:cs typeface="DM Sans"/>
              <a:sym typeface="DM Sans"/>
            </a:endParaRPr>
          </a:p>
          <a:p>
            <a:pPr marL="0" lvl="0" indent="0" algn="l" rtl="0">
              <a:lnSpc>
                <a:spcPct val="100000"/>
              </a:lnSpc>
              <a:spcBef>
                <a:spcPts val="0"/>
              </a:spcBef>
              <a:spcAft>
                <a:spcPts val="0"/>
              </a:spcAft>
              <a:buSzPts val="1400"/>
              <a:buNone/>
            </a:pPr>
            <a:endParaRPr sz="1200">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bcac3ab51f_2_536:notes"/>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bcac3ab51f_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7bb2144131_0_90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7bb2144131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bcac3ab51f_2_134: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3" name="Google Shape;893;g2bcac3ab51f_2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so I spent my last two years just speaking to hundreds of customers about how specifically Unity catalog could help with their governance practices and these four elements typically clicked with all customers</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SzPts val="1100"/>
              <a:buNone/>
            </a:pPr>
            <a:r>
              <a:rPr lang="en-US" sz="1200">
                <a:solidFill>
                  <a:schemeClr val="dk1"/>
                </a:solidFill>
              </a:rPr>
              <a:t> so the first was that we they all expressed they want their data to be secure and auditable so we want to be able to assert a rule that says who can access which piece of data and then to be able to answer fundamental questions such as who did access who can access and what did they do </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r>
              <a:rPr lang="en-US" sz="1200">
                <a:solidFill>
                  <a:schemeClr val="dk1"/>
                </a:solidFill>
              </a:rPr>
              <a:t>secondly we want to make our data discoverable and give users the tools to discover that data</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r>
              <a:rPr lang="en-US" sz="1200">
                <a:solidFill>
                  <a:schemeClr val="dk1"/>
                </a:solidFill>
              </a:rPr>
              <a:t>thirdly we want to make sure that our data is usable and performant right there's no point having broken tables out there that will just error when you try and query them it's just taking up a necessary storage space</a:t>
            </a:r>
            <a:endParaRPr sz="1200">
              <a:solidFill>
                <a:schemeClr val="dk1"/>
              </a:solidFill>
            </a:endParaRPr>
          </a:p>
          <a:p>
            <a:pPr marL="0" lvl="0" indent="0" algn="l" rtl="0">
              <a:spcBef>
                <a:spcPts val="0"/>
              </a:spcBef>
              <a:spcAft>
                <a:spcPts val="0"/>
              </a:spcAft>
              <a:buSzPts val="1100"/>
              <a:buNone/>
            </a:pPr>
            <a:r>
              <a:rPr lang="en-US" sz="1200">
                <a:solidFill>
                  <a:schemeClr val="dk1"/>
                </a:solidFill>
              </a:rPr>
              <a:t>and then the final one we want to make sure that our data is accurate and high quality because essentially people are making decisions off this data</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7bb2144131_0_92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7bb2144131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but there's more. Next year is going to be very exciting for Unity catalog</a:t>
            </a:r>
            <a:endParaRPr/>
          </a:p>
          <a:p>
            <a:pPr marL="0" lvl="0" indent="0" algn="l" rtl="0">
              <a:spcBef>
                <a:spcPts val="0"/>
              </a:spcBef>
              <a:spcAft>
                <a:spcPts val="0"/>
              </a:spcAft>
              <a:buClr>
                <a:schemeClr val="dk1"/>
              </a:buClr>
              <a:buSzPts val="1100"/>
              <a:buFont typeface="Arial"/>
              <a:buNone/>
            </a:pPr>
            <a:r>
              <a:rPr lang="en-US"/>
              <a:t>some of this was announced at Summit like Lakehouse IQ are going to revolutionize How We Do search and Discovery in the platform as well as Lakehouse monitoring that's going to be helping us do the auto tag and mask and the improved observability through the governance portal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bb2144131_0_1590: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bb2144131_0_1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so we saw this opportunity to provide a unified governance framework which makes all of these different data consumers incredibly productive while keeping the data governance team sane and most importantly in compliance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4c6385c04d_0_33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4c6385c04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7bb2144131_0_19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7bb2144131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so I spent my last two years just speaking to hundreds of customers about how specifically Unity catalog could help with their governance practices and these four elements typically clicked with all customers</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SzPts val="1100"/>
              <a:buNone/>
            </a:pPr>
            <a:r>
              <a:rPr lang="en-US" sz="1200">
                <a:solidFill>
                  <a:schemeClr val="dk1"/>
                </a:solidFill>
              </a:rPr>
              <a:t> so the first was that we they all expressed they want their data to be secure and auditable so we want to be able to assert a rule that says who can access which piece of data and then to be able to answer fundamental questions such as who did access who can access and what did they do </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r>
              <a:rPr lang="en-US" sz="1200">
                <a:solidFill>
                  <a:schemeClr val="dk1"/>
                </a:solidFill>
              </a:rPr>
              <a:t>secondly we want to make our data discoverable and give users the tools to discover that data</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r>
              <a:rPr lang="en-US" sz="1200">
                <a:solidFill>
                  <a:schemeClr val="dk1"/>
                </a:solidFill>
              </a:rPr>
              <a:t>thirdly we want to make sure that our data is usable and performant right there's no point having broken tables out there that will just error when you try and query them it's just taking up a necessary storage space</a:t>
            </a:r>
            <a:endParaRPr sz="1200">
              <a:solidFill>
                <a:schemeClr val="dk1"/>
              </a:solidFill>
            </a:endParaRPr>
          </a:p>
          <a:p>
            <a:pPr marL="0" lvl="0" indent="0" algn="l" rtl="0">
              <a:spcBef>
                <a:spcPts val="0"/>
              </a:spcBef>
              <a:spcAft>
                <a:spcPts val="0"/>
              </a:spcAft>
              <a:buSzPts val="1100"/>
              <a:buNone/>
            </a:pPr>
            <a:r>
              <a:rPr lang="en-US" sz="1200">
                <a:solidFill>
                  <a:schemeClr val="dk1"/>
                </a:solidFill>
              </a:rPr>
              <a:t>and then the final one we want to make sure that our data is accurate and high quality because essentially people are making decisions off this data</a:t>
            </a: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bb2144131_0_215: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27bb2144131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rPr>
              <a:t>so what I wanted to do in this talk is go through each of these four chapters and talk about the new features in unity catalog that help you address these and some sneak peeks at some uh currently unreleased stuff as well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bcac3ab51f_2_0: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2bcac3ab51f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rPr>
              <a:t>so what I wanted to do in this talk is go through each of these four chapters and talk about the new features in unity catalog that help you address these and some sneak peeks at some uh currently unreleased stuff as well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bb2144131_0_266: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27bb2144131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a:latin typeface="DM Sans"/>
                <a:ea typeface="DM Sans"/>
                <a:cs typeface="DM Sans"/>
                <a:sym typeface="DM Sans"/>
              </a:rPr>
              <a:t>and if you've spoken to databricks over the last five years or so you'll have seen some variant of this diagram right it's the data ingestion life cycle we take data from cloud storage it goes through these levels of refinement bronze silver gold and then it's served out to end consumers</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so if we're thinking about securing this from an access control perspective we might want to start with tabular data, and in unity catalog we give you this really simple way to say Vuong is allowed to see all of the tables in this particular schema but maybe your compliance team then comes back and says well Vuong isn't that highly privileged Vuong shouldn't be able to see the columns which have sensitive data in them so that's where our column and row level security comes in. You can assert that Vuong can see all the data in the schema but not anything that has sensitive data in it.</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Then we allow you to apply these tabular access controls to anywhere in databricks where you have tabular data, so for example in the machine learning world we have something called a feature</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store and you can use exactly the same methodology to secure the feature tables.</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we talked about tabular data, let's talk about non-tabular data and a really good framing use case for this is machine learning so let's say we have some image files in S3 we want to use a model on those images. how do we do that in unity catalog? well volumes gives us a way to take a portion of our cloud storage system like a prefix in S3, you register that as a volume in unity catalog and then you can give access to that volume to individual users or groups just like you would do with tables</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if we take that use case forward I want to use a model or train a model well I need somewhere to store that as well and we're now really excited because you can put models in unity catalog as well</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and this ensures that they're tamper proof no one can mess with them as well as you can actually control who can execute those models as well </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there's one other thing missing from this diagram and for those large organizations you might be wondering well it'd be great if all my data was in cloud storage I have a hundred back-end application databases which haven't yet been etl'd into the lake how do I get access to those and this is where Lakehouse Federation comes in. This is in public preview and it essentially allows you to register these other systems like postgres,snowflake, MySQL in unity catalog and then use all of these Access Control Primitives on top of them</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r>
              <a:rPr lang="en-US" sz="1200">
                <a:latin typeface="DM Sans"/>
                <a:ea typeface="DM Sans"/>
                <a:cs typeface="DM Sans"/>
                <a:sym typeface="DM Sans"/>
              </a:rPr>
              <a:t>so to highlight this I wanted to actually give a demo of what this looks like</a:t>
            </a: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a:p>
            <a:pPr marL="0" lvl="0" indent="0" algn="l" rtl="0">
              <a:lnSpc>
                <a:spcPct val="100000"/>
              </a:lnSpc>
              <a:spcBef>
                <a:spcPts val="0"/>
              </a:spcBef>
              <a:spcAft>
                <a:spcPts val="0"/>
              </a:spcAft>
              <a:buSzPts val="1100"/>
              <a:buNone/>
            </a:pPr>
            <a:endParaRPr sz="1200">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7bb2144131_0_337: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27bb2144131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7bb2144131_0_54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7bb2144131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Switch tracks slightly here, for those of you who have used Unity Catalog you'll know that there's these two different types of clusters that we support.</a:t>
            </a:r>
            <a:endParaRPr/>
          </a:p>
          <a:p>
            <a:pPr marL="0" lvl="0" indent="0" algn="l" rtl="0">
              <a:spcBef>
                <a:spcPts val="0"/>
              </a:spcBef>
              <a:spcAft>
                <a:spcPts val="0"/>
              </a:spcAft>
              <a:buNone/>
            </a:pPr>
            <a:endParaRPr/>
          </a:p>
          <a:p>
            <a:pPr marL="0" lvl="0" indent="0" algn="l" rtl="0">
              <a:spcBef>
                <a:spcPts val="0"/>
              </a:spcBef>
              <a:spcAft>
                <a:spcPts val="0"/>
              </a:spcAft>
              <a:buNone/>
            </a:pPr>
            <a:r>
              <a:rPr lang="en-US"/>
              <a:t>One is a shared cluster this is good for 90% of your use cases where we support all the fine grain Access Control</a:t>
            </a:r>
            <a:endParaRPr/>
          </a:p>
          <a:p>
            <a:pPr marL="0" lvl="0" indent="0" algn="l" rtl="0">
              <a:spcBef>
                <a:spcPts val="0"/>
              </a:spcBef>
              <a:spcAft>
                <a:spcPts val="0"/>
              </a:spcAft>
              <a:buNone/>
            </a:pPr>
            <a:r>
              <a:rPr lang="en-US"/>
              <a:t>And then we have these single user clusters which the model here is if you want to do some at slightly more advanced like you want to use a GPU or you want to do distributed machine learning and you break yourself out onto this cluster and safely isolate yourself</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pic>
        <p:nvPicPr>
          <p:cNvPr id="12" name="Google Shape;12;p2" descr="A frame with cartoon characters&#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13" name="Google Shape;13;p2"/>
          <p:cNvSpPr txBox="1">
            <a:spLocks noGrp="1"/>
          </p:cNvSpPr>
          <p:nvPr>
            <p:ph type="ctrTitle"/>
          </p:nvPr>
        </p:nvSpPr>
        <p:spPr>
          <a:xfrm>
            <a:off x="1523603" y="2002444"/>
            <a:ext cx="9141600" cy="1522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9083B"/>
              </a:buClr>
              <a:buSzPts val="8000"/>
              <a:buFont typeface="Arial"/>
              <a:buNone/>
              <a:defRPr sz="80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 name="Google Shape;14;p2"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
        <p:nvSpPr>
          <p:cNvPr id="15" name="Google Shape;15;p2"/>
          <p:cNvSpPr txBox="1">
            <a:spLocks noGrp="1"/>
          </p:cNvSpPr>
          <p:nvPr>
            <p:ph type="body" idx="1"/>
          </p:nvPr>
        </p:nvSpPr>
        <p:spPr>
          <a:xfrm>
            <a:off x="3232116" y="3754955"/>
            <a:ext cx="5724600" cy="5553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3840E"/>
              </a:buClr>
              <a:buSzPts val="2800"/>
              <a:buNone/>
              <a:defRPr sz="2800">
                <a:solidFill>
                  <a:srgbClr val="F3840E"/>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3918793" y="-1255225"/>
            <a:ext cx="4351200" cy="10512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0743" y="1956925"/>
            <a:ext cx="5811900" cy="2628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8218" y="-595025"/>
            <a:ext cx="5811900" cy="7732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Title Slide A - Dark">
  <p:cSld name="Title Slide A - DAIWT Logo">
    <p:spTree>
      <p:nvGrpSpPr>
        <p:cNvPr id="1" name="Shape 87"/>
        <p:cNvGrpSpPr/>
        <p:nvPr/>
      </p:nvGrpSpPr>
      <p:grpSpPr>
        <a:xfrm>
          <a:off x="0" y="0"/>
          <a:ext cx="0" cy="0"/>
          <a:chOff x="0" y="0"/>
          <a:chExt cx="0" cy="0"/>
        </a:xfrm>
      </p:grpSpPr>
      <p:grpSp>
        <p:nvGrpSpPr>
          <p:cNvPr id="88" name="Google Shape;88;p13"/>
          <p:cNvGrpSpPr/>
          <p:nvPr/>
        </p:nvGrpSpPr>
        <p:grpSpPr>
          <a:xfrm>
            <a:off x="3959097" y="0"/>
            <a:ext cx="8229423" cy="6857999"/>
            <a:chOff x="3959097" y="0"/>
            <a:chExt cx="8229423" cy="6857999"/>
          </a:xfrm>
        </p:grpSpPr>
        <p:sp>
          <p:nvSpPr>
            <p:cNvPr id="89" name="Google Shape;89;p13"/>
            <p:cNvSpPr/>
            <p:nvPr/>
          </p:nvSpPr>
          <p:spPr>
            <a:xfrm>
              <a:off x="9926688" y="1850008"/>
              <a:ext cx="1784680" cy="1784680"/>
            </a:xfrm>
            <a:custGeom>
              <a:avLst/>
              <a:gdLst/>
              <a:ahLst/>
              <a:cxnLst/>
              <a:rect l="l" t="t" r="r" b="b"/>
              <a:pathLst>
                <a:path w="1784680" h="1784680" extrusionOk="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w="9525" cap="flat" cmpd="sng">
              <a:solidFill>
                <a:srgbClr val="FF38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 name="Google Shape;90;p13"/>
            <p:cNvSpPr/>
            <p:nvPr/>
          </p:nvSpPr>
          <p:spPr>
            <a:xfrm>
              <a:off x="3959097" y="4114711"/>
              <a:ext cx="2743289" cy="2743288"/>
            </a:xfrm>
            <a:custGeom>
              <a:avLst/>
              <a:gdLst/>
              <a:ahLst/>
              <a:cxnLst/>
              <a:rect l="l" t="t" r="r" b="b"/>
              <a:pathLst>
                <a:path w="2743289" h="2743288" extrusionOk="0">
                  <a:moveTo>
                    <a:pt x="2743289" y="0"/>
                  </a:moveTo>
                  <a:lnTo>
                    <a:pt x="2743289" y="2743289"/>
                  </a:lnTo>
                  <a:lnTo>
                    <a:pt x="0" y="2743289"/>
                  </a:lnTo>
                  <a:lnTo>
                    <a:pt x="2743289" y="0"/>
                  </a:lnTo>
                  <a:close/>
                </a:path>
              </a:pathLst>
            </a:custGeom>
            <a:solidFill>
              <a:srgbClr val="FF36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 name="Google Shape;91;p13"/>
            <p:cNvSpPr/>
            <p:nvPr/>
          </p:nvSpPr>
          <p:spPr>
            <a:xfrm>
              <a:off x="6702387" y="1371714"/>
              <a:ext cx="2743289" cy="2743288"/>
            </a:xfrm>
            <a:custGeom>
              <a:avLst/>
              <a:gdLst/>
              <a:ahLst/>
              <a:cxnLst/>
              <a:rect l="l" t="t" r="r" b="b"/>
              <a:pathLst>
                <a:path w="2743289" h="2743288" extrusionOk="0">
                  <a:moveTo>
                    <a:pt x="2743289" y="0"/>
                  </a:moveTo>
                  <a:lnTo>
                    <a:pt x="2743289" y="2743289"/>
                  </a:lnTo>
                  <a:lnTo>
                    <a:pt x="0" y="2743289"/>
                  </a:lnTo>
                  <a:lnTo>
                    <a:pt x="2743289" y="0"/>
                  </a:lnTo>
                  <a:close/>
                </a:path>
              </a:pathLst>
            </a:custGeom>
            <a:solidFill>
              <a:srgbClr val="FABFB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13"/>
            <p:cNvSpPr/>
            <p:nvPr/>
          </p:nvSpPr>
          <p:spPr>
            <a:xfrm>
              <a:off x="6702387" y="4114711"/>
              <a:ext cx="2743289" cy="2743288"/>
            </a:xfrm>
            <a:custGeom>
              <a:avLst/>
              <a:gdLst/>
              <a:ahLst/>
              <a:cxnLst/>
              <a:rect l="l" t="t" r="r" b="b"/>
              <a:pathLst>
                <a:path w="2743289" h="2743288" extrusionOk="0">
                  <a:moveTo>
                    <a:pt x="0" y="2743289"/>
                  </a:moveTo>
                  <a:lnTo>
                    <a:pt x="0" y="0"/>
                  </a:lnTo>
                  <a:lnTo>
                    <a:pt x="2743289" y="0"/>
                  </a:lnTo>
                  <a:lnTo>
                    <a:pt x="0" y="2743289"/>
                  </a:lnTo>
                  <a:close/>
                </a:path>
              </a:pathLst>
            </a:custGeom>
            <a:solidFill>
              <a:srgbClr val="801C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13"/>
            <p:cNvSpPr/>
            <p:nvPr/>
          </p:nvSpPr>
          <p:spPr>
            <a:xfrm>
              <a:off x="9445231" y="76"/>
              <a:ext cx="1371866" cy="1371866"/>
            </a:xfrm>
            <a:custGeom>
              <a:avLst/>
              <a:gdLst/>
              <a:ahLst/>
              <a:cxnLst/>
              <a:rect l="l" t="t" r="r" b="b"/>
              <a:pathLst>
                <a:path w="1371866" h="1371866" extrusionOk="0">
                  <a:moveTo>
                    <a:pt x="0" y="1371867"/>
                  </a:moveTo>
                  <a:lnTo>
                    <a:pt x="0" y="0"/>
                  </a:lnTo>
                  <a:lnTo>
                    <a:pt x="1371867" y="0"/>
                  </a:lnTo>
                  <a:lnTo>
                    <a:pt x="0" y="1371867"/>
                  </a:lnTo>
                  <a:close/>
                </a:path>
              </a:pathLst>
            </a:custGeom>
            <a:solidFill>
              <a:srgbClr val="F8DED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 name="Google Shape;94;p13"/>
            <p:cNvSpPr/>
            <p:nvPr/>
          </p:nvSpPr>
          <p:spPr>
            <a:xfrm>
              <a:off x="10816805" y="0"/>
              <a:ext cx="1371714" cy="1371714"/>
            </a:xfrm>
            <a:custGeom>
              <a:avLst/>
              <a:gdLst/>
              <a:ahLst/>
              <a:cxnLst/>
              <a:rect l="l" t="t" r="r" b="b"/>
              <a:pathLst>
                <a:path w="1371714" h="1371714" extrusionOk="0">
                  <a:moveTo>
                    <a:pt x="1371715" y="1371714"/>
                  </a:moveTo>
                  <a:lnTo>
                    <a:pt x="1371715" y="0"/>
                  </a:lnTo>
                  <a:lnTo>
                    <a:pt x="0" y="0"/>
                  </a:lnTo>
                  <a:lnTo>
                    <a:pt x="1371715" y="1371714"/>
                  </a:lnTo>
                  <a:close/>
                </a:path>
              </a:pathLst>
            </a:custGeom>
            <a:solidFill>
              <a:srgbClr val="FABFB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13"/>
            <p:cNvSpPr/>
            <p:nvPr/>
          </p:nvSpPr>
          <p:spPr>
            <a:xfrm>
              <a:off x="9445091" y="4114571"/>
              <a:ext cx="2743428" cy="2743428"/>
            </a:xfrm>
            <a:custGeom>
              <a:avLst/>
              <a:gdLst/>
              <a:ahLst/>
              <a:cxnLst/>
              <a:rect l="l" t="t" r="r" b="b"/>
              <a:pathLst>
                <a:path w="2743428" h="2743428" extrusionOk="0">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13"/>
            <p:cNvSpPr/>
            <p:nvPr/>
          </p:nvSpPr>
          <p:spPr>
            <a:xfrm>
              <a:off x="9445231" y="1371714"/>
              <a:ext cx="2743289" cy="2743288"/>
            </a:xfrm>
            <a:custGeom>
              <a:avLst/>
              <a:gdLst/>
              <a:ahLst/>
              <a:cxnLst/>
              <a:rect l="l" t="t" r="r" b="b"/>
              <a:pathLst>
                <a:path w="2743289" h="2743288" extrusionOk="0">
                  <a:moveTo>
                    <a:pt x="2743289" y="2743289"/>
                  </a:moveTo>
                  <a:lnTo>
                    <a:pt x="2743289" y="0"/>
                  </a:lnTo>
                  <a:lnTo>
                    <a:pt x="0" y="0"/>
                  </a:lnTo>
                  <a:lnTo>
                    <a:pt x="2743289" y="2743289"/>
                  </a:lnTo>
                  <a:close/>
                </a:path>
              </a:pathLst>
            </a:custGeom>
            <a:solidFill>
              <a:srgbClr val="FF36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13"/>
            <p:cNvSpPr/>
            <p:nvPr/>
          </p:nvSpPr>
          <p:spPr>
            <a:xfrm>
              <a:off x="10189336" y="1850008"/>
              <a:ext cx="1522031" cy="1522031"/>
            </a:xfrm>
            <a:custGeom>
              <a:avLst/>
              <a:gdLst/>
              <a:ahLst/>
              <a:cxnLst/>
              <a:rect l="l" t="t" r="r" b="b"/>
              <a:pathLst>
                <a:path w="1522031" h="1522031" extrusionOk="0">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8" name="Google Shape;98;p13"/>
          <p:cNvSpPr txBox="1">
            <a:spLocks noGrp="1"/>
          </p:cNvSpPr>
          <p:nvPr>
            <p:ph type="ctrTitle"/>
          </p:nvPr>
        </p:nvSpPr>
        <p:spPr>
          <a:xfrm>
            <a:off x="761800" y="1186975"/>
            <a:ext cx="6170100" cy="2387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5600"/>
              <a:buFont typeface="Arial"/>
              <a:buNone/>
              <a:defRPr sz="5600">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99" name="Google Shape;99;p13"/>
          <p:cNvSpPr txBox="1">
            <a:spLocks noGrp="1"/>
          </p:cNvSpPr>
          <p:nvPr>
            <p:ph type="subTitle" idx="1"/>
          </p:nvPr>
        </p:nvSpPr>
        <p:spPr>
          <a:xfrm>
            <a:off x="761809" y="3835400"/>
            <a:ext cx="6170100" cy="12243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Clr>
                <a:schemeClr val="lt1"/>
              </a:buClr>
              <a:buSzPts val="3200"/>
              <a:buNone/>
              <a:defRPr sz="3200">
                <a:solidFill>
                  <a:schemeClr val="dk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cxnSp>
        <p:nvCxnSpPr>
          <p:cNvPr id="100" name="Google Shape;100;p13"/>
          <p:cNvCxnSpPr/>
          <p:nvPr/>
        </p:nvCxnSpPr>
        <p:spPr>
          <a:xfrm>
            <a:off x="761809"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101" name="Google Shape;101;p13"/>
          <p:cNvSpPr txBox="1">
            <a:spLocks noGrp="1"/>
          </p:cNvSpPr>
          <p:nvPr>
            <p:ph type="subTitle" idx="2"/>
          </p:nvPr>
        </p:nvSpPr>
        <p:spPr>
          <a:xfrm>
            <a:off x="761809" y="5756000"/>
            <a:ext cx="5262300" cy="4923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Clr>
                <a:schemeClr val="lt2"/>
              </a:buClr>
              <a:buSzPts val="1600"/>
              <a:buNone/>
              <a:defRPr sz="1600">
                <a:solidFill>
                  <a:schemeClr val="dk2"/>
                </a:solidFill>
              </a:defRPr>
            </a:lvl1pPr>
            <a:lvl2pPr lvl="1" algn="l" rtl="0">
              <a:lnSpc>
                <a:spcPct val="90000"/>
              </a:lnSpc>
              <a:spcBef>
                <a:spcPts val="500"/>
              </a:spcBef>
              <a:spcAft>
                <a:spcPts val="0"/>
              </a:spcAft>
              <a:buSzPts val="20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102" name="Google Shape;102;p13"/>
          <p:cNvSpPr txBox="1"/>
          <p:nvPr/>
        </p:nvSpPr>
        <p:spPr>
          <a:xfrm>
            <a:off x="646561" y="6361500"/>
            <a:ext cx="5377800" cy="4155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accent5"/>
                </a:solidFill>
                <a:latin typeface="DM Sans"/>
                <a:ea typeface="DM Sans"/>
                <a:cs typeface="DM Sans"/>
                <a:sym typeface="DM Sans"/>
              </a:rPr>
              <a:t>©2023 Databricks Inc. — All rights reserved</a:t>
            </a:r>
            <a:endParaRPr sz="1100" b="0" i="0" u="none" strike="noStrike" cap="none">
              <a:solidFill>
                <a:schemeClr val="accent5"/>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 Content A - Basic 1">
  <p:cSld name="7 Content A - Basic">
    <p:spTree>
      <p:nvGrpSpPr>
        <p:cNvPr id="1" name="Shape 103"/>
        <p:cNvGrpSpPr/>
        <p:nvPr/>
      </p:nvGrpSpPr>
      <p:grpSpPr>
        <a:xfrm>
          <a:off x="0" y="0"/>
          <a:ext cx="0" cy="0"/>
          <a:chOff x="0" y="0"/>
          <a:chExt cx="0" cy="0"/>
        </a:xfrm>
      </p:grpSpPr>
      <p:sp>
        <p:nvSpPr>
          <p:cNvPr id="104" name="Google Shape;104;p14"/>
          <p:cNvSpPr txBox="1">
            <a:spLocks noGrp="1"/>
          </p:cNvSpPr>
          <p:nvPr>
            <p:ph type="body" idx="1"/>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dk2"/>
              </a:buClr>
              <a:buSzPts val="2400"/>
              <a:buFont typeface="DM Sans"/>
              <a:buChar char="•"/>
              <a:defRPr sz="2400" i="0" u="none" strike="noStrike" cap="none">
                <a:solidFill>
                  <a:schemeClr val="lt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05" name="Google Shape;105;p14"/>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14"/>
          <p:cNvSpPr txBox="1">
            <a:spLocks noGrp="1"/>
          </p:cNvSpPr>
          <p:nvPr>
            <p:ph type="title"/>
          </p:nvPr>
        </p:nvSpPr>
        <p:spPr>
          <a:xfrm>
            <a:off x="749245" y="535598"/>
            <a:ext cx="10512600" cy="58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body" idx="2"/>
          </p:nvPr>
        </p:nvSpPr>
        <p:spPr>
          <a:xfrm>
            <a:off x="748476" y="1172323"/>
            <a:ext cx="10659300" cy="58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 Content A - Basic">
  <p:cSld name="1_7 Content A - Basic">
    <p:bg>
      <p:bgPr>
        <a:solidFill>
          <a:schemeClr val="lt1"/>
        </a:solid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110" name="Google Shape;110;p15"/>
          <p:cNvSpPr txBox="1">
            <a:spLocks noGrp="1"/>
          </p:cNvSpPr>
          <p:nvPr>
            <p:ph type="body" idx="1"/>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11" name="Google Shape;111;p15"/>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15"/>
          <p:cNvSpPr txBox="1">
            <a:spLocks noGrp="1"/>
          </p:cNvSpPr>
          <p:nvPr>
            <p:ph type="body" idx="2"/>
          </p:nvPr>
        </p:nvSpPr>
        <p:spPr>
          <a:xfrm>
            <a:off x="748476" y="1174703"/>
            <a:ext cx="10659300" cy="58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marL="914400" lvl="1" indent="-355600" algn="l" rtl="0">
              <a:lnSpc>
                <a:spcPct val="90000"/>
              </a:lnSpc>
              <a:spcBef>
                <a:spcPts val="500"/>
              </a:spcBef>
              <a:spcAft>
                <a:spcPts val="0"/>
              </a:spcAft>
              <a:buSzPts val="2000"/>
              <a:buChar char="•"/>
              <a:defRPr/>
            </a:lvl2pPr>
            <a:lvl3pPr marL="1371600" lvl="2" indent="-330200" algn="l" rtl="0">
              <a:lnSpc>
                <a:spcPct val="90000"/>
              </a:lnSpc>
              <a:spcBef>
                <a:spcPts val="500"/>
              </a:spcBef>
              <a:spcAft>
                <a:spcPts val="0"/>
              </a:spcAft>
              <a:buSzPts val="1600"/>
              <a:buChar char="•"/>
              <a:defRPr/>
            </a:lvl3pPr>
            <a:lvl4pPr marL="1828800" lvl="3" indent="-330200" algn="l" rtl="0">
              <a:lnSpc>
                <a:spcPct val="90000"/>
              </a:lnSpc>
              <a:spcBef>
                <a:spcPts val="500"/>
              </a:spcBef>
              <a:spcAft>
                <a:spcPts val="0"/>
              </a:spcAft>
              <a:buSzPts val="1600"/>
              <a:buChar char="•"/>
              <a:defRPr/>
            </a:lvl4pPr>
            <a:lvl5pPr marL="2286000" lvl="4" indent="-330200" algn="l" rtl="0">
              <a:lnSpc>
                <a:spcPct val="90000"/>
              </a:lnSpc>
              <a:spcBef>
                <a:spcPts val="500"/>
              </a:spcBef>
              <a:spcAft>
                <a:spcPts val="0"/>
              </a:spcAft>
              <a:buSzPts val="1600"/>
              <a:buChar char="•"/>
              <a:defRPr/>
            </a:lvl5pPr>
            <a:lvl6pPr marL="2743200" lvl="5" indent="-330200" algn="l" rtl="0">
              <a:lnSpc>
                <a:spcPct val="90000"/>
              </a:lnSpc>
              <a:spcBef>
                <a:spcPts val="500"/>
              </a:spcBef>
              <a:spcAft>
                <a:spcPts val="0"/>
              </a:spcAft>
              <a:buSzPts val="1600"/>
              <a:buChar char="•"/>
              <a:defRPr/>
            </a:lvl6pPr>
            <a:lvl7pPr marL="3200400" lvl="6" indent="-330200" algn="l" rtl="0">
              <a:lnSpc>
                <a:spcPct val="90000"/>
              </a:lnSpc>
              <a:spcBef>
                <a:spcPts val="500"/>
              </a:spcBef>
              <a:spcAft>
                <a:spcPts val="0"/>
              </a:spcAft>
              <a:buSzPts val="1600"/>
              <a:buChar char="•"/>
              <a:defRPr/>
            </a:lvl7pPr>
            <a:lvl8pPr marL="3657600" lvl="7" indent="-330200" algn="l" rtl="0">
              <a:lnSpc>
                <a:spcPct val="90000"/>
              </a:lnSpc>
              <a:spcBef>
                <a:spcPts val="500"/>
              </a:spcBef>
              <a:spcAft>
                <a:spcPts val="0"/>
              </a:spcAft>
              <a:buSzPts val="1600"/>
              <a:buChar char="•"/>
              <a:defRPr/>
            </a:lvl8pPr>
            <a:lvl9pPr marL="4114800" lvl="8" indent="-330200" algn="l" rtl="0">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F - Artistic Divider 3">
  <p:cSld name="1_Content F - Artistic Divider 3">
    <p:bg>
      <p:bgPr>
        <a:solidFill>
          <a:schemeClr val="lt1"/>
        </a:solidFill>
        <a:effectLst/>
      </p:bgPr>
    </p:bg>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49246" y="535633"/>
            <a:ext cx="8878200" cy="571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6400"/>
              <a:buFont typeface="DM Sans Medium"/>
              <a:buNone/>
              <a:defRPr sz="6400" i="0" u="none" strike="noStrike" cap="none">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115" name="Google Shape;115;p16"/>
          <p:cNvSpPr/>
          <p:nvPr/>
        </p:nvSpPr>
        <p:spPr>
          <a:xfrm>
            <a:off x="10220276" y="1989600"/>
            <a:ext cx="975300" cy="975600"/>
          </a:xfrm>
          <a:prstGeom prst="rect">
            <a:avLst/>
          </a:prstGeom>
          <a:solidFill>
            <a:srgbClr val="FFFFFF"/>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11213594" y="2965200"/>
            <a:ext cx="980700" cy="1989600"/>
          </a:xfrm>
          <a:prstGeom prst="rect">
            <a:avLst/>
          </a:prstGeom>
          <a:solidFill>
            <a:srgbClr val="FF362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6"/>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6"/>
          <p:cNvSpPr/>
          <p:nvPr/>
        </p:nvSpPr>
        <p:spPr>
          <a:xfrm rot="10800000">
            <a:off x="10202633" y="2965200"/>
            <a:ext cx="1989000" cy="1989600"/>
          </a:xfrm>
          <a:prstGeom prst="ellipse">
            <a:avLst/>
          </a:prstGeom>
          <a:solidFill>
            <a:srgbClr val="FFFFFF"/>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6"/>
          <p:cNvSpPr/>
          <p:nvPr/>
        </p:nvSpPr>
        <p:spPr>
          <a:xfrm rot="-5400000">
            <a:off x="10204913" y="300"/>
            <a:ext cx="1989600" cy="1989000"/>
          </a:xfrm>
          <a:prstGeom prst="rtTriangle">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6"/>
          <p:cNvSpPr/>
          <p:nvPr/>
        </p:nvSpPr>
        <p:spPr>
          <a:xfrm rot="-5400000">
            <a:off x="8287565" y="33"/>
            <a:ext cx="480300" cy="480300"/>
          </a:xfrm>
          <a:prstGeom prst="rtTriangle">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   </a:t>
            </a:r>
            <a:endParaRPr sz="1900" b="0" i="0" u="none" strike="noStrike" cap="none">
              <a:solidFill>
                <a:srgbClr val="000000"/>
              </a:solidFill>
              <a:latin typeface="Arial"/>
              <a:ea typeface="Arial"/>
              <a:cs typeface="Arial"/>
              <a:sym typeface="Arial"/>
            </a:endParaRPr>
          </a:p>
        </p:txBody>
      </p:sp>
      <p:sp>
        <p:nvSpPr>
          <p:cNvPr id="121" name="Google Shape;121;p16"/>
          <p:cNvSpPr/>
          <p:nvPr/>
        </p:nvSpPr>
        <p:spPr>
          <a:xfrm>
            <a:off x="11707870" y="5767200"/>
            <a:ext cx="481200" cy="481200"/>
          </a:xfrm>
          <a:prstGeom prst="rect">
            <a:avLst/>
          </a:prstGeom>
          <a:solidFill>
            <a:schemeClr val="accen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6"/>
          <p:cNvSpPr/>
          <p:nvPr/>
        </p:nvSpPr>
        <p:spPr>
          <a:xfrm>
            <a:off x="9724133" y="535633"/>
            <a:ext cx="481200" cy="481200"/>
          </a:xfrm>
          <a:prstGeom prst="ellipse">
            <a:avLst/>
          </a:prstGeom>
          <a:solidFill>
            <a:schemeClr val="accen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rot="10800000">
            <a:off x="10202633" y="2965200"/>
            <a:ext cx="1989000" cy="1989600"/>
          </a:xfrm>
          <a:prstGeom prst="arc">
            <a:avLst>
              <a:gd name="adj1" fmla="val 16200000"/>
              <a:gd name="adj2" fmla="val 0"/>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rot="-5400000">
            <a:off x="10202230" y="2965500"/>
            <a:ext cx="1989600" cy="1989000"/>
          </a:xfrm>
          <a:prstGeom prst="arc">
            <a:avLst>
              <a:gd name="adj1" fmla="val 16200000"/>
              <a:gd name="adj2" fmla="val 0"/>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16"/>
          <p:cNvCxnSpPr/>
          <p:nvPr/>
        </p:nvCxnSpPr>
        <p:spPr>
          <a:xfrm>
            <a:off x="11372088" y="1986300"/>
            <a:ext cx="0" cy="975600"/>
          </a:xfrm>
          <a:prstGeom prst="straightConnector1">
            <a:avLst/>
          </a:prstGeom>
          <a:noFill/>
          <a:ln w="9525" cap="flat" cmpd="sng">
            <a:solidFill>
              <a:schemeClr val="lt2"/>
            </a:solidFill>
            <a:prstDash val="solid"/>
            <a:round/>
            <a:headEnd type="none" w="sm" len="sm"/>
            <a:tailEnd type="none" w="sm" len="sm"/>
          </a:ln>
        </p:spPr>
      </p:cxnSp>
      <p:cxnSp>
        <p:nvCxnSpPr>
          <p:cNvPr id="126" name="Google Shape;126;p16"/>
          <p:cNvCxnSpPr/>
          <p:nvPr/>
        </p:nvCxnSpPr>
        <p:spPr>
          <a:xfrm>
            <a:off x="11537980" y="1986300"/>
            <a:ext cx="0" cy="975600"/>
          </a:xfrm>
          <a:prstGeom prst="straightConnector1">
            <a:avLst/>
          </a:prstGeom>
          <a:noFill/>
          <a:ln w="9525" cap="flat" cmpd="sng">
            <a:solidFill>
              <a:schemeClr val="lt2"/>
            </a:solidFill>
            <a:prstDash val="solid"/>
            <a:round/>
            <a:headEnd type="none" w="sm" len="sm"/>
            <a:tailEnd type="none" w="sm" len="sm"/>
          </a:ln>
        </p:spPr>
      </p:cxnSp>
      <p:cxnSp>
        <p:nvCxnSpPr>
          <p:cNvPr id="127" name="Google Shape;127;p16"/>
          <p:cNvCxnSpPr/>
          <p:nvPr/>
        </p:nvCxnSpPr>
        <p:spPr>
          <a:xfrm>
            <a:off x="11703871" y="1986300"/>
            <a:ext cx="0" cy="975600"/>
          </a:xfrm>
          <a:prstGeom prst="straightConnector1">
            <a:avLst/>
          </a:prstGeom>
          <a:noFill/>
          <a:ln w="9525" cap="flat" cmpd="sng">
            <a:solidFill>
              <a:schemeClr val="lt2"/>
            </a:solidFill>
            <a:prstDash val="solid"/>
            <a:round/>
            <a:headEnd type="none" w="sm" len="sm"/>
            <a:tailEnd type="none" w="sm" len="sm"/>
          </a:ln>
        </p:spPr>
      </p:cxnSp>
      <p:cxnSp>
        <p:nvCxnSpPr>
          <p:cNvPr id="128" name="Google Shape;128;p16"/>
          <p:cNvCxnSpPr/>
          <p:nvPr/>
        </p:nvCxnSpPr>
        <p:spPr>
          <a:xfrm>
            <a:off x="11869763" y="1986300"/>
            <a:ext cx="0" cy="975600"/>
          </a:xfrm>
          <a:prstGeom prst="straightConnector1">
            <a:avLst/>
          </a:prstGeom>
          <a:noFill/>
          <a:ln w="9525" cap="flat" cmpd="sng">
            <a:solidFill>
              <a:schemeClr val="lt2"/>
            </a:solidFill>
            <a:prstDash val="solid"/>
            <a:round/>
            <a:headEnd type="none" w="sm" len="sm"/>
            <a:tailEnd type="none" w="sm" len="sm"/>
          </a:ln>
        </p:spPr>
      </p:cxnSp>
      <p:cxnSp>
        <p:nvCxnSpPr>
          <p:cNvPr id="129" name="Google Shape;129;p16"/>
          <p:cNvCxnSpPr/>
          <p:nvPr/>
        </p:nvCxnSpPr>
        <p:spPr>
          <a:xfrm>
            <a:off x="12035655" y="1986300"/>
            <a:ext cx="0" cy="97560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49237"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2" name="Google Shape;132;p17"/>
          <p:cNvSpPr txBox="1">
            <a:spLocks noGrp="1"/>
          </p:cNvSpPr>
          <p:nvPr>
            <p:ph type="subTitle" idx="1"/>
          </p:nvPr>
        </p:nvSpPr>
        <p:spPr>
          <a:xfrm>
            <a:off x="764801" y="1174702"/>
            <a:ext cx="10659300" cy="583500"/>
          </a:xfrm>
          <a:prstGeom prst="rect">
            <a:avLst/>
          </a:prstGeom>
        </p:spPr>
        <p:txBody>
          <a:bodyPr spcFirstLastPara="1" wrap="square" lIns="91425" tIns="45700" rIns="91425" bIns="45700" anchor="t" anchorCtr="0">
            <a:normAutofit/>
          </a:bodyPr>
          <a:lstStyle>
            <a:lvl1pPr lvl="0" rtl="0">
              <a:spcBef>
                <a:spcPts val="10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133" name="Google Shape;133;p17"/>
          <p:cNvSpPr txBox="1">
            <a:spLocks noGrp="1"/>
          </p:cNvSpPr>
          <p:nvPr>
            <p:ph type="body" idx="2"/>
          </p:nvPr>
        </p:nvSpPr>
        <p:spPr>
          <a:xfrm>
            <a:off x="761802"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F - Artistic Divider 1">
  <p:cSld name="1_Content F - Artistic Divider 1">
    <p:bg>
      <p:bgPr>
        <a:solidFill>
          <a:schemeClr val="lt1"/>
        </a:solidFill>
        <a:effectLst/>
      </p:bgPr>
    </p:bg>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749246" y="535633"/>
            <a:ext cx="8878200" cy="571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6400"/>
              <a:buFont typeface="DM Sans Medium"/>
              <a:buNone/>
              <a:defRPr sz="6400" i="0" u="none" strike="noStrike" cap="none">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136" name="Google Shape;136;p18"/>
          <p:cNvSpPr/>
          <p:nvPr/>
        </p:nvSpPr>
        <p:spPr>
          <a:xfrm>
            <a:off x="11225458" y="0"/>
            <a:ext cx="975300" cy="975600"/>
          </a:xfrm>
          <a:prstGeom prst="rect">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8"/>
          <p:cNvSpPr/>
          <p:nvPr/>
        </p:nvSpPr>
        <p:spPr>
          <a:xfrm>
            <a:off x="10205213" y="0"/>
            <a:ext cx="1989000" cy="1989600"/>
          </a:xfrm>
          <a:prstGeom prst="ellipse">
            <a:avLst/>
          </a:prstGeom>
          <a:solidFill>
            <a:schemeClr val="accen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rot="10800000">
            <a:off x="10205315" y="4258800"/>
            <a:ext cx="1989000" cy="1989600"/>
          </a:xfrm>
          <a:prstGeom prst="rtTriangle">
            <a:avLst/>
          </a:prstGeom>
          <a:solidFill>
            <a:srgbClr val="FFFFFF"/>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11225458" y="3283200"/>
            <a:ext cx="975300" cy="975600"/>
          </a:xfrm>
          <a:prstGeom prst="rect">
            <a:avLst/>
          </a:prstGeom>
          <a:solidFill>
            <a:srgbClr val="FF362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rot="-5400000">
            <a:off x="11216810" y="3283117"/>
            <a:ext cx="977700" cy="977400"/>
          </a:xfrm>
          <a:prstGeom prst="rtTriangle">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8239838" y="975600"/>
            <a:ext cx="481200" cy="481200"/>
          </a:xfrm>
          <a:prstGeom prst="rect">
            <a:avLst/>
          </a:prstGeom>
          <a:solidFill>
            <a:schemeClr val="lt2"/>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8868881" y="5767200"/>
            <a:ext cx="481200" cy="481200"/>
          </a:xfrm>
          <a:prstGeom prst="ellipse">
            <a:avLst/>
          </a:prstGeom>
          <a:solidFill>
            <a:schemeClr val="accent1"/>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9968739" y="3046667"/>
            <a:ext cx="236400" cy="236400"/>
          </a:xfrm>
          <a:prstGeom prst="rtTriangle">
            <a:avLst/>
          </a:prstGeom>
          <a:solidFill>
            <a:srgbClr val="FFFFFF"/>
          </a:solidFill>
          <a:ln>
            <a:noFill/>
          </a:ln>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Content A - Basic 1 1">
  <p:cSld name="OBJECT_1_3">
    <p:bg>
      <p:bgPr>
        <a:solidFill>
          <a:schemeClr val="lt1"/>
        </a:solidFill>
        <a:effectLst/>
      </p:bgPr>
    </p:bg>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49237"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7" name="Google Shape;147;p19"/>
          <p:cNvSpPr txBox="1">
            <a:spLocks noGrp="1"/>
          </p:cNvSpPr>
          <p:nvPr>
            <p:ph type="subTitle" idx="1"/>
          </p:nvPr>
        </p:nvSpPr>
        <p:spPr>
          <a:xfrm>
            <a:off x="764801" y="1174702"/>
            <a:ext cx="10659300" cy="583500"/>
          </a:xfrm>
          <a:prstGeom prst="rect">
            <a:avLst/>
          </a:prstGeom>
        </p:spPr>
        <p:txBody>
          <a:bodyPr spcFirstLastPara="1" wrap="square" lIns="91425" tIns="45700" rIns="91425" bIns="45700" anchor="t" anchorCtr="0">
            <a:normAutofit/>
          </a:bodyPr>
          <a:lstStyle>
            <a:lvl1pPr lvl="0" rtl="0">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148" name="Google Shape;148;p19"/>
          <p:cNvSpPr txBox="1">
            <a:spLocks noGrp="1"/>
          </p:cNvSpPr>
          <p:nvPr>
            <p:ph type="body" idx="2"/>
          </p:nvPr>
        </p:nvSpPr>
        <p:spPr>
          <a:xfrm>
            <a:off x="761802"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49" name="Google Shape;149;p19"/>
          <p:cNvSpPr txBox="1">
            <a:spLocks noGrp="1"/>
          </p:cNvSpPr>
          <p:nvPr>
            <p:ph type="sldNum" idx="12"/>
          </p:nvPr>
        </p:nvSpPr>
        <p:spPr>
          <a:xfrm>
            <a:off x="11097556" y="6473300"/>
            <a:ext cx="324300" cy="186300"/>
          </a:xfrm>
          <a:prstGeom prst="rect">
            <a:avLst/>
          </a:prstGeom>
        </p:spPr>
        <p:txBody>
          <a:bodyPr spcFirstLastPara="1" wrap="square" lIns="91425" tIns="91425" rIns="91425" bIns="91425" anchor="t" anchorCtr="0">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ullet Points" type="obj">
  <p:cSld name="OBJECT">
    <p:spTree>
      <p:nvGrpSpPr>
        <p:cNvPr id="1" name="Shape 16"/>
        <p:cNvGrpSpPr/>
        <p:nvPr/>
      </p:nvGrpSpPr>
      <p:grpSpPr>
        <a:xfrm>
          <a:off x="0" y="0"/>
          <a:ext cx="0" cy="0"/>
          <a:chOff x="0" y="0"/>
          <a:chExt cx="0" cy="0"/>
        </a:xfrm>
      </p:grpSpPr>
      <p:pic>
        <p:nvPicPr>
          <p:cNvPr id="17" name="Google Shape;17;p3" descr="A frame with a couple of people holding parachutes&#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18" name="Google Shape;18;p3"/>
          <p:cNvSpPr txBox="1">
            <a:spLocks noGrp="1"/>
          </p:cNvSpPr>
          <p:nvPr>
            <p:ph type="title"/>
          </p:nvPr>
        </p:nvSpPr>
        <p:spPr>
          <a:xfrm>
            <a:off x="3131697" y="755823"/>
            <a:ext cx="74793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9083B"/>
              </a:buClr>
              <a:buSzPts val="6600"/>
              <a:buFont typeface="Arial"/>
              <a:buNone/>
              <a:defRPr sz="66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2316020" y="2506662"/>
            <a:ext cx="7936200" cy="3082200"/>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Clr>
                <a:srgbClr val="19083B"/>
              </a:buClr>
              <a:buSzPts val="2800"/>
              <a:buFont typeface="Arial"/>
              <a:buChar char="•"/>
              <a:defRPr>
                <a:solidFill>
                  <a:srgbClr val="19083B"/>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3"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4" descr="A cartoon helicopter and a moon&#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26" name="Google Shape;26;p4"/>
          <p:cNvSpPr txBox="1">
            <a:spLocks noGrp="1"/>
          </p:cNvSpPr>
          <p:nvPr>
            <p:ph type="title"/>
          </p:nvPr>
        </p:nvSpPr>
        <p:spPr>
          <a:xfrm>
            <a:off x="1047708" y="1900931"/>
            <a:ext cx="8035800" cy="12081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9083B"/>
              </a:buClr>
              <a:buSzPts val="6600"/>
              <a:buFont typeface="Arial"/>
              <a:buNone/>
              <a:defRPr sz="66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047708" y="3266902"/>
            <a:ext cx="8035800" cy="2394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9083B"/>
              </a:buClr>
              <a:buSzPts val="2400"/>
              <a:buNone/>
              <a:defRPr sz="2400">
                <a:solidFill>
                  <a:srgbClr val="19083B"/>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4"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pic>
        <p:nvPicPr>
          <p:cNvPr id="33" name="Google Shape;33;p5" descr="A frame with clouds and a green object&#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34" name="Google Shape;34;p5"/>
          <p:cNvSpPr txBox="1">
            <a:spLocks noGrp="1"/>
          </p:cNvSpPr>
          <p:nvPr>
            <p:ph type="title"/>
          </p:nvPr>
        </p:nvSpPr>
        <p:spPr>
          <a:xfrm>
            <a:off x="3351927" y="830637"/>
            <a:ext cx="73872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9083B"/>
              </a:buClr>
              <a:buSzPts val="6600"/>
              <a:buFont typeface="Arial"/>
              <a:buNone/>
              <a:defRPr sz="66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170404" y="2410690"/>
            <a:ext cx="4048500" cy="31845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9083B"/>
              </a:buClr>
              <a:buSzPts val="2800"/>
              <a:buChar char="•"/>
              <a:defRPr>
                <a:solidFill>
                  <a:srgbClr val="19083B"/>
                </a:solidFill>
              </a:defRPr>
            </a:lvl1pPr>
            <a:lvl2pPr marL="914400" lvl="1" indent="-381000" algn="l">
              <a:lnSpc>
                <a:spcPct val="90000"/>
              </a:lnSpc>
              <a:spcBef>
                <a:spcPts val="500"/>
              </a:spcBef>
              <a:spcAft>
                <a:spcPts val="0"/>
              </a:spcAft>
              <a:buClr>
                <a:srgbClr val="19083B"/>
              </a:buClr>
              <a:buSzPts val="2400"/>
              <a:buChar char="•"/>
              <a:defRPr>
                <a:solidFill>
                  <a:srgbClr val="19083B"/>
                </a:solidFill>
              </a:defRPr>
            </a:lvl2pPr>
            <a:lvl3pPr marL="1371600" lvl="2" indent="-355600" algn="l">
              <a:lnSpc>
                <a:spcPct val="90000"/>
              </a:lnSpc>
              <a:spcBef>
                <a:spcPts val="500"/>
              </a:spcBef>
              <a:spcAft>
                <a:spcPts val="0"/>
              </a:spcAft>
              <a:buClr>
                <a:srgbClr val="19083B"/>
              </a:buClr>
              <a:buSzPts val="2000"/>
              <a:buChar char="•"/>
              <a:defRPr>
                <a:solidFill>
                  <a:srgbClr val="19083B"/>
                </a:solidFill>
              </a:defRPr>
            </a:lvl3pPr>
            <a:lvl4pPr marL="1828800" lvl="3" indent="-342900" algn="l">
              <a:lnSpc>
                <a:spcPct val="90000"/>
              </a:lnSpc>
              <a:spcBef>
                <a:spcPts val="500"/>
              </a:spcBef>
              <a:spcAft>
                <a:spcPts val="0"/>
              </a:spcAft>
              <a:buClr>
                <a:srgbClr val="19083B"/>
              </a:buClr>
              <a:buSzPts val="1800"/>
              <a:buChar char="•"/>
              <a:defRPr>
                <a:solidFill>
                  <a:srgbClr val="19083B"/>
                </a:solidFill>
              </a:defRPr>
            </a:lvl4pPr>
            <a:lvl5pPr marL="2286000" lvl="4" indent="-342900" algn="l">
              <a:lnSpc>
                <a:spcPct val="90000"/>
              </a:lnSpc>
              <a:spcBef>
                <a:spcPts val="500"/>
              </a:spcBef>
              <a:spcAft>
                <a:spcPts val="0"/>
              </a:spcAft>
              <a:buClr>
                <a:srgbClr val="19083B"/>
              </a:buClr>
              <a:buSzPts val="1800"/>
              <a:buChar char="•"/>
              <a:defRPr>
                <a:solidFill>
                  <a:srgbClr val="19083B"/>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5561151" y="2410689"/>
            <a:ext cx="4048500" cy="31845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9083B"/>
              </a:buClr>
              <a:buSzPts val="2800"/>
              <a:buChar char="•"/>
              <a:defRPr>
                <a:solidFill>
                  <a:srgbClr val="19083B"/>
                </a:solidFill>
              </a:defRPr>
            </a:lvl1pPr>
            <a:lvl2pPr marL="914400" lvl="1" indent="-381000" algn="l">
              <a:lnSpc>
                <a:spcPct val="90000"/>
              </a:lnSpc>
              <a:spcBef>
                <a:spcPts val="500"/>
              </a:spcBef>
              <a:spcAft>
                <a:spcPts val="0"/>
              </a:spcAft>
              <a:buClr>
                <a:srgbClr val="19083B"/>
              </a:buClr>
              <a:buSzPts val="2400"/>
              <a:buChar char="•"/>
              <a:defRPr>
                <a:solidFill>
                  <a:srgbClr val="19083B"/>
                </a:solidFill>
              </a:defRPr>
            </a:lvl2pPr>
            <a:lvl3pPr marL="1371600" lvl="2" indent="-355600" algn="l">
              <a:lnSpc>
                <a:spcPct val="90000"/>
              </a:lnSpc>
              <a:spcBef>
                <a:spcPts val="500"/>
              </a:spcBef>
              <a:spcAft>
                <a:spcPts val="0"/>
              </a:spcAft>
              <a:buClr>
                <a:srgbClr val="19083B"/>
              </a:buClr>
              <a:buSzPts val="2000"/>
              <a:buChar char="•"/>
              <a:defRPr>
                <a:solidFill>
                  <a:srgbClr val="19083B"/>
                </a:solidFill>
              </a:defRPr>
            </a:lvl3pPr>
            <a:lvl4pPr marL="1828800" lvl="3" indent="-342900" algn="l">
              <a:lnSpc>
                <a:spcPct val="90000"/>
              </a:lnSpc>
              <a:spcBef>
                <a:spcPts val="500"/>
              </a:spcBef>
              <a:spcAft>
                <a:spcPts val="0"/>
              </a:spcAft>
              <a:buClr>
                <a:srgbClr val="19083B"/>
              </a:buClr>
              <a:buSzPts val="1800"/>
              <a:buChar char="•"/>
              <a:defRPr>
                <a:solidFill>
                  <a:srgbClr val="19083B"/>
                </a:solidFill>
              </a:defRPr>
            </a:lvl4pPr>
            <a:lvl5pPr marL="2286000" lvl="4" indent="-342900" algn="l">
              <a:lnSpc>
                <a:spcPct val="90000"/>
              </a:lnSpc>
              <a:spcBef>
                <a:spcPts val="500"/>
              </a:spcBef>
              <a:spcAft>
                <a:spcPts val="0"/>
              </a:spcAft>
              <a:buClr>
                <a:srgbClr val="19083B"/>
              </a:buClr>
              <a:buSzPts val="1800"/>
              <a:buChar char="•"/>
              <a:defRPr>
                <a:solidFill>
                  <a:srgbClr val="19083B"/>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0" name="Google Shape;40;p5"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1"/>
        <p:cNvGrpSpPr/>
        <p:nvPr/>
      </p:nvGrpSpPr>
      <p:grpSpPr>
        <a:xfrm>
          <a:off x="0" y="0"/>
          <a:ext cx="0" cy="0"/>
          <a:chOff x="0" y="0"/>
          <a:chExt cx="0" cy="0"/>
        </a:xfrm>
      </p:grpSpPr>
      <p:pic>
        <p:nvPicPr>
          <p:cNvPr id="42" name="Google Shape;42;p6" descr="A blue and white border with clouds and a blue object&#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43" name="Google Shape;43;p6"/>
          <p:cNvSpPr txBox="1">
            <a:spLocks noGrp="1"/>
          </p:cNvSpPr>
          <p:nvPr>
            <p:ph type="title"/>
          </p:nvPr>
        </p:nvSpPr>
        <p:spPr>
          <a:xfrm>
            <a:off x="1022402" y="938704"/>
            <a:ext cx="99309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9083B"/>
              </a:buClr>
              <a:buSzPts val="6600"/>
              <a:buFont typeface="Arial"/>
              <a:buNone/>
              <a:defRPr sz="66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6"/>
          <p:cNvSpPr txBox="1">
            <a:spLocks noGrp="1"/>
          </p:cNvSpPr>
          <p:nvPr>
            <p:ph type="body" idx="1"/>
          </p:nvPr>
        </p:nvSpPr>
        <p:spPr>
          <a:xfrm>
            <a:off x="2427261" y="2576945"/>
            <a:ext cx="6381900" cy="2967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9083B"/>
              </a:buClr>
              <a:buSzPts val="2400"/>
              <a:buNone/>
              <a:defRPr sz="2400">
                <a:solidFill>
                  <a:srgbClr val="19083B"/>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48" name="Google Shape;48;p6"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9"/>
        <p:cNvGrpSpPr/>
        <p:nvPr/>
      </p:nvGrpSpPr>
      <p:grpSpPr>
        <a:xfrm>
          <a:off x="0" y="0"/>
          <a:ext cx="0" cy="0"/>
          <a:chOff x="0" y="0"/>
          <a:chExt cx="0" cy="0"/>
        </a:xfrm>
      </p:grpSpPr>
      <p:pic>
        <p:nvPicPr>
          <p:cNvPr id="50" name="Google Shape;50;p7" descr="A blue and white rectangle with clouds&#10;&#10;Description automatically generated"/>
          <p:cNvPicPr preferRelativeResize="0"/>
          <p:nvPr/>
        </p:nvPicPr>
        <p:blipFill rotWithShape="1">
          <a:blip r:embed="rId2">
            <a:alphaModFix/>
          </a:blip>
          <a:srcRect/>
          <a:stretch/>
        </p:blipFill>
        <p:spPr>
          <a:xfrm>
            <a:off x="0" y="0"/>
            <a:ext cx="12188824" cy="6856213"/>
          </a:xfrm>
          <a:prstGeom prst="rect">
            <a:avLst/>
          </a:prstGeom>
          <a:noFill/>
          <a:ln>
            <a:noFill/>
          </a:ln>
        </p:spPr>
      </p:pic>
      <p:sp>
        <p:nvSpPr>
          <p:cNvPr id="51" name="Google Shape;51;p7"/>
          <p:cNvSpPr txBox="1">
            <a:spLocks noGrp="1"/>
          </p:cNvSpPr>
          <p:nvPr>
            <p:ph type="title"/>
          </p:nvPr>
        </p:nvSpPr>
        <p:spPr>
          <a:xfrm>
            <a:off x="1062367" y="905452"/>
            <a:ext cx="97911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9083B"/>
              </a:buClr>
              <a:buSzPts val="6600"/>
              <a:buFont typeface="Arial"/>
              <a:buNone/>
              <a:defRPr sz="6600" b="1">
                <a:solidFill>
                  <a:srgbClr val="1908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7"/>
          <p:cNvSpPr txBox="1">
            <a:spLocks noGrp="1"/>
          </p:cNvSpPr>
          <p:nvPr>
            <p:ph type="body" idx="1"/>
          </p:nvPr>
        </p:nvSpPr>
        <p:spPr>
          <a:xfrm>
            <a:off x="1062367" y="2474796"/>
            <a:ext cx="9791100" cy="3169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9083B"/>
              </a:buClr>
              <a:buSzPts val="2400"/>
              <a:buNone/>
              <a:defRPr sz="2400">
                <a:solidFill>
                  <a:srgbClr val="19083B"/>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56" name="Google Shape;56;p7" descr="A black and orange text&#10;&#10;Description automatically generated"/>
          <p:cNvPicPr preferRelativeResize="0"/>
          <p:nvPr/>
        </p:nvPicPr>
        <p:blipFill rotWithShape="1">
          <a:blip r:embed="rId3">
            <a:alphaModFix/>
          </a:blip>
          <a:srcRect/>
          <a:stretch/>
        </p:blipFill>
        <p:spPr>
          <a:xfrm>
            <a:off x="5400480" y="6125166"/>
            <a:ext cx="1387864" cy="3929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569" y="457200"/>
            <a:ext cx="39312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1838" y="987425"/>
            <a:ext cx="61707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569" y="2057400"/>
            <a:ext cx="3931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569" y="457200"/>
            <a:ext cx="39312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181838" y="987425"/>
            <a:ext cx="6170700" cy="4873500"/>
          </a:xfrm>
          <a:prstGeom prst="rect">
            <a:avLst/>
          </a:prstGeom>
          <a:noFill/>
          <a:ln>
            <a:noFill/>
          </a:ln>
        </p:spPr>
      </p:sp>
      <p:sp>
        <p:nvSpPr>
          <p:cNvPr id="71" name="Google Shape;71;p10"/>
          <p:cNvSpPr txBox="1">
            <a:spLocks noGrp="1"/>
          </p:cNvSpPr>
          <p:nvPr>
            <p:ph type="body" idx="1"/>
          </p:nvPr>
        </p:nvSpPr>
        <p:spPr>
          <a:xfrm>
            <a:off x="839569" y="2057400"/>
            <a:ext cx="39312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7982" y="365125"/>
            <a:ext cx="105129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7982" y="1825625"/>
            <a:ext cx="105129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7982" y="6356350"/>
            <a:ext cx="2742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7548" y="6356350"/>
            <a:ext cx="4113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08358" y="6356350"/>
            <a:ext cx="2742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1.gif"/></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gif"/><Relationship Id="rId3" Type="http://schemas.openxmlformats.org/officeDocument/2006/relationships/image" Target="../media/image1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10.pn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ctrTitle"/>
          </p:nvPr>
        </p:nvSpPr>
        <p:spPr>
          <a:xfrm>
            <a:off x="1523206" y="2002444"/>
            <a:ext cx="9139200" cy="1522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sz="5600" b="0">
                <a:solidFill>
                  <a:schemeClr val="dk1"/>
                </a:solidFill>
                <a:latin typeface="DM Sans Medium"/>
                <a:ea typeface="DM Sans Medium"/>
                <a:cs typeface="DM Sans Medium"/>
                <a:sym typeface="DM Sans Medium"/>
              </a:rPr>
              <a:t>Data Governance with </a:t>
            </a:r>
            <a:endParaRPr sz="5600" b="0">
              <a:solidFill>
                <a:schemeClr val="dk1"/>
              </a:solidFill>
              <a:latin typeface="DM Sans Medium"/>
              <a:ea typeface="DM Sans Medium"/>
              <a:cs typeface="DM Sans Medium"/>
              <a:sym typeface="DM Sans Medium"/>
            </a:endParaRPr>
          </a:p>
          <a:p>
            <a:pPr marL="0" lvl="0" indent="0" algn="ctr" rtl="0">
              <a:spcBef>
                <a:spcPts val="0"/>
              </a:spcBef>
              <a:spcAft>
                <a:spcPts val="0"/>
              </a:spcAft>
              <a:buClr>
                <a:schemeClr val="dk1"/>
              </a:buClr>
              <a:buSzPct val="100000"/>
              <a:buFont typeface="Arial"/>
              <a:buNone/>
            </a:pPr>
            <a:r>
              <a:rPr lang="en-US" sz="5600" b="0">
                <a:solidFill>
                  <a:schemeClr val="dk1"/>
                </a:solidFill>
                <a:latin typeface="DM Sans Medium"/>
                <a:ea typeface="DM Sans Medium"/>
                <a:cs typeface="DM Sans Medium"/>
                <a:sym typeface="DM Sans Medium"/>
              </a:rPr>
              <a:t>Databricks Unity Catalog</a:t>
            </a:r>
            <a:endParaRPr b="0">
              <a:latin typeface="DM Sans Medium"/>
              <a:ea typeface="DM Sans Medium"/>
              <a:cs typeface="DM Sans Medium"/>
              <a:sym typeface="DM Sans Medium"/>
            </a:endParaRPr>
          </a:p>
        </p:txBody>
      </p:sp>
      <p:sp>
        <p:nvSpPr>
          <p:cNvPr id="155" name="Google Shape;155;p20"/>
          <p:cNvSpPr txBox="1">
            <a:spLocks noGrp="1"/>
          </p:cNvSpPr>
          <p:nvPr>
            <p:ph type="body" idx="1"/>
          </p:nvPr>
        </p:nvSpPr>
        <p:spPr>
          <a:xfrm>
            <a:off x="3231249" y="3524655"/>
            <a:ext cx="5723100" cy="555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3840E"/>
              </a:buClr>
              <a:buSzPts val="2800"/>
              <a:buNone/>
            </a:pPr>
            <a:r>
              <a:rPr lang="en-US">
                <a:latin typeface="DM Sans Medium"/>
                <a:ea typeface="DM Sans Medium"/>
                <a:cs typeface="DM Sans Medium"/>
                <a:sym typeface="DM Sans Medium"/>
              </a:rPr>
              <a:t>Tips, Tricks and Best Practices</a:t>
            </a:r>
            <a:endParaRPr>
              <a:latin typeface="DM Sans Medium"/>
              <a:ea typeface="DM Sans Medium"/>
              <a:cs typeface="DM Sans Medium"/>
              <a:sym typeface="DM Sans Medium"/>
            </a:endParaRPr>
          </a:p>
        </p:txBody>
      </p:sp>
      <p:sp>
        <p:nvSpPr>
          <p:cNvPr id="156" name="Google Shape;156;p20"/>
          <p:cNvSpPr txBox="1">
            <a:spLocks noGrp="1"/>
          </p:cNvSpPr>
          <p:nvPr>
            <p:ph type="subTitle" idx="4294967295"/>
          </p:nvPr>
        </p:nvSpPr>
        <p:spPr>
          <a:xfrm>
            <a:off x="3341154" y="5145785"/>
            <a:ext cx="3054300" cy="492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100"/>
              </a:spcBef>
              <a:spcAft>
                <a:spcPts val="0"/>
              </a:spcAft>
              <a:buSzPts val="1600"/>
              <a:buNone/>
            </a:pPr>
            <a:r>
              <a:rPr lang="en-US" sz="1500" dirty="0" err="1">
                <a:latin typeface="DM Sans Medium"/>
                <a:ea typeface="DM Sans Medium"/>
                <a:cs typeface="DM Sans Medium"/>
                <a:sym typeface="DM Sans Medium"/>
              </a:rPr>
              <a:t>Vuong</a:t>
            </a:r>
            <a:r>
              <a:rPr lang="en-US" sz="1500" dirty="0">
                <a:latin typeface="DM Sans Medium"/>
                <a:ea typeface="DM Sans Medium"/>
                <a:cs typeface="DM Sans Medium"/>
                <a:sym typeface="DM Sans Medium"/>
              </a:rPr>
              <a:t> Nguyen</a:t>
            </a:r>
            <a:br>
              <a:rPr lang="en-US" sz="1500" dirty="0">
                <a:latin typeface="DM Sans Medium"/>
                <a:ea typeface="DM Sans Medium"/>
                <a:cs typeface="DM Sans Medium"/>
                <a:sym typeface="DM Sans Medium"/>
              </a:rPr>
            </a:br>
            <a:r>
              <a:rPr lang="en-US" sz="1500" dirty="0">
                <a:latin typeface="DM Sans Medium"/>
                <a:ea typeface="DM Sans Medium"/>
                <a:cs typeface="DM Sans Medium"/>
                <a:sym typeface="DM Sans Medium"/>
              </a:rPr>
              <a:t>Lead Solutions Architect @ Databricks</a:t>
            </a:r>
            <a:endParaRPr sz="1500" dirty="0">
              <a:latin typeface="DM Sans Medium"/>
              <a:ea typeface="DM Sans Medium"/>
              <a:cs typeface="DM Sans Medium"/>
              <a:sym typeface="DM Sans Medium"/>
            </a:endParaRPr>
          </a:p>
        </p:txBody>
      </p:sp>
      <p:pic>
        <p:nvPicPr>
          <p:cNvPr id="157" name="Google Shape;157;p20"/>
          <p:cNvPicPr preferRelativeResize="0"/>
          <p:nvPr/>
        </p:nvPicPr>
        <p:blipFill>
          <a:blip r:embed="rId3">
            <a:alphaModFix/>
          </a:blip>
          <a:stretch>
            <a:fillRect/>
          </a:stretch>
        </p:blipFill>
        <p:spPr>
          <a:xfrm>
            <a:off x="3417350" y="4223325"/>
            <a:ext cx="964500" cy="964500"/>
          </a:xfrm>
          <a:prstGeom prst="ellipse">
            <a:avLst/>
          </a:prstGeom>
          <a:noFill/>
          <a:ln>
            <a:noFill/>
          </a:ln>
        </p:spPr>
      </p:pic>
      <p:pic>
        <p:nvPicPr>
          <p:cNvPr id="158" name="Google Shape;158;p20"/>
          <p:cNvPicPr preferRelativeResize="0"/>
          <p:nvPr/>
        </p:nvPicPr>
        <p:blipFill>
          <a:blip r:embed="rId4">
            <a:alphaModFix/>
          </a:blip>
          <a:stretch>
            <a:fillRect/>
          </a:stretch>
        </p:blipFill>
        <p:spPr>
          <a:xfrm>
            <a:off x="6665125" y="4223325"/>
            <a:ext cx="964500" cy="964500"/>
          </a:xfrm>
          <a:prstGeom prst="ellipse">
            <a:avLst/>
          </a:prstGeom>
          <a:noFill/>
          <a:ln>
            <a:noFill/>
          </a:ln>
        </p:spPr>
      </p:pic>
      <p:sp>
        <p:nvSpPr>
          <p:cNvPr id="159" name="Google Shape;159;p20"/>
          <p:cNvSpPr txBox="1">
            <a:spLocks noGrp="1"/>
          </p:cNvSpPr>
          <p:nvPr>
            <p:ph type="subTitle" idx="4294967295"/>
          </p:nvPr>
        </p:nvSpPr>
        <p:spPr>
          <a:xfrm>
            <a:off x="6665129" y="5135275"/>
            <a:ext cx="3054300" cy="492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100"/>
              </a:spcBef>
              <a:spcAft>
                <a:spcPts val="0"/>
              </a:spcAft>
              <a:buSzPts val="1600"/>
              <a:buNone/>
            </a:pPr>
            <a:r>
              <a:rPr lang="en-US" sz="1500" b="1" dirty="0" err="1"/>
              <a:t>L</a:t>
            </a:r>
            <a:r>
              <a:rPr lang="en-US" sz="1500" dirty="0" err="1">
                <a:latin typeface="DM Sans Medium"/>
                <a:ea typeface="DM Sans Medium"/>
                <a:cs typeface="DM Sans Medium"/>
                <a:sym typeface="DM Sans Medium"/>
              </a:rPr>
              <a:t>iping</a:t>
            </a:r>
            <a:r>
              <a:rPr lang="en-US" sz="1500" dirty="0">
                <a:latin typeface="DM Sans Medium"/>
                <a:ea typeface="DM Sans Medium"/>
                <a:cs typeface="DM Sans Medium"/>
                <a:sym typeface="DM Sans Medium"/>
              </a:rPr>
              <a:t> Huang</a:t>
            </a:r>
            <a:br>
              <a:rPr lang="en-US" sz="1500" dirty="0">
                <a:latin typeface="DM Sans Medium"/>
                <a:ea typeface="DM Sans Medium"/>
                <a:cs typeface="DM Sans Medium"/>
                <a:sym typeface="DM Sans Medium"/>
              </a:rPr>
            </a:br>
            <a:r>
              <a:rPr lang="en-US" sz="1500" dirty="0">
                <a:latin typeface="DM Sans Medium"/>
                <a:ea typeface="DM Sans Medium"/>
                <a:cs typeface="DM Sans Medium"/>
                <a:sym typeface="DM Sans Medium"/>
              </a:rPr>
              <a:t>Sr.  Solutions Architect @ Databricks</a:t>
            </a:r>
            <a:endParaRPr sz="1500" dirty="0">
              <a:latin typeface="DM Sans Medium"/>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9"/>
          <p:cNvSpPr/>
          <p:nvPr/>
        </p:nvSpPr>
        <p:spPr>
          <a:xfrm>
            <a:off x="810592" y="2028350"/>
            <a:ext cx="6077400" cy="37017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526" name="Google Shape;526;p29"/>
          <p:cNvSpPr/>
          <p:nvPr/>
        </p:nvSpPr>
        <p:spPr>
          <a:xfrm>
            <a:off x="7178276" y="2028350"/>
            <a:ext cx="4524300" cy="37017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527" name="Google Shape;527;p29"/>
          <p:cNvSpPr txBox="1">
            <a:spLocks noGrp="1"/>
          </p:cNvSpPr>
          <p:nvPr>
            <p:ph type="title"/>
          </p:nvPr>
        </p:nvSpPr>
        <p:spPr>
          <a:xfrm>
            <a:off x="749253" y="535597"/>
            <a:ext cx="114399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sz="3400"/>
              <a:t>UC Shared clusters </a:t>
            </a:r>
            <a:endParaRPr/>
          </a:p>
        </p:txBody>
      </p:sp>
      <p:sp>
        <p:nvSpPr>
          <p:cNvPr id="528" name="Google Shape;528;p29"/>
          <p:cNvSpPr txBox="1">
            <a:spLocks noGrp="1"/>
          </p:cNvSpPr>
          <p:nvPr>
            <p:ph type="body" idx="2"/>
          </p:nvPr>
        </p:nvSpPr>
        <p:spPr>
          <a:xfrm>
            <a:off x="748476" y="1174703"/>
            <a:ext cx="10659300" cy="585900"/>
          </a:xfrm>
          <a:prstGeom prst="rect">
            <a:avLst/>
          </a:prstGeom>
          <a:noFill/>
          <a:ln>
            <a:noFill/>
          </a:ln>
        </p:spPr>
        <p:txBody>
          <a:bodyPr spcFirstLastPara="1" wrap="square" lIns="0" tIns="0" rIns="0" bIns="0" anchor="t" anchorCtr="0">
            <a:noAutofit/>
          </a:bodyPr>
          <a:lstStyle/>
          <a:p>
            <a:pPr marL="457200" lvl="0" indent="-457200" algn="l" rtl="0">
              <a:lnSpc>
                <a:spcPct val="90000"/>
              </a:lnSpc>
              <a:spcBef>
                <a:spcPts val="1100"/>
              </a:spcBef>
              <a:spcAft>
                <a:spcPts val="0"/>
              </a:spcAft>
              <a:buSzPts val="2400"/>
              <a:buNone/>
            </a:pPr>
            <a:r>
              <a:rPr lang="en-US"/>
              <a:t>Develop and deploy your workloads on shared clusters!</a:t>
            </a:r>
            <a:endParaRPr/>
          </a:p>
        </p:txBody>
      </p:sp>
      <p:sp>
        <p:nvSpPr>
          <p:cNvPr id="529" name="Google Shape;529;p29"/>
          <p:cNvSpPr txBox="1"/>
          <p:nvPr/>
        </p:nvSpPr>
        <p:spPr>
          <a:xfrm>
            <a:off x="7438124" y="2189700"/>
            <a:ext cx="4264500" cy="221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1">
                <a:solidFill>
                  <a:srgbClr val="1B3139"/>
                </a:solidFill>
                <a:latin typeface="DM Sans"/>
                <a:ea typeface="DM Sans"/>
                <a:cs typeface="DM Sans"/>
                <a:sym typeface="DM Sans"/>
              </a:rPr>
              <a:t>Improved functionalities</a:t>
            </a:r>
            <a:endParaRPr sz="1800" b="1">
              <a:solidFill>
                <a:srgbClr val="1B3139"/>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Python cluster libraries</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Scalar Python/Pandas UDFs</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Single node ML &amp; MLflow</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Structured Streaming</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Network connectivity from Python </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Scala</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Init scripts / Jars</a:t>
            </a:r>
            <a:endParaRPr sz="1800">
              <a:solidFill>
                <a:schemeClr val="accent2"/>
              </a:solidFill>
              <a:latin typeface="DM Sans"/>
              <a:ea typeface="DM Sans"/>
              <a:cs typeface="DM Sans"/>
              <a:sym typeface="DM Sans"/>
            </a:endParaRPr>
          </a:p>
        </p:txBody>
      </p:sp>
      <p:grpSp>
        <p:nvGrpSpPr>
          <p:cNvPr id="530" name="Google Shape;530;p29"/>
          <p:cNvGrpSpPr/>
          <p:nvPr/>
        </p:nvGrpSpPr>
        <p:grpSpPr>
          <a:xfrm>
            <a:off x="2085730" y="3479391"/>
            <a:ext cx="3329740" cy="1474397"/>
            <a:chOff x="6431431" y="2526017"/>
            <a:chExt cx="1618500" cy="814404"/>
          </a:xfrm>
        </p:grpSpPr>
        <p:sp>
          <p:nvSpPr>
            <p:cNvPr id="531" name="Google Shape;531;p29"/>
            <p:cNvSpPr/>
            <p:nvPr/>
          </p:nvSpPr>
          <p:spPr>
            <a:xfrm>
              <a:off x="6431431" y="2526021"/>
              <a:ext cx="1618500" cy="6633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a:solidFill>
                    <a:srgbClr val="1B3139"/>
                  </a:solidFill>
                  <a:latin typeface="DM Sans Medium"/>
                  <a:ea typeface="DM Sans Medium"/>
                  <a:cs typeface="DM Sans Medium"/>
                  <a:sym typeface="DM Sans Medium"/>
                </a:rPr>
                <a:t>Shared Cluster</a:t>
              </a:r>
              <a:endParaRPr b="0" i="0" u="none" strike="noStrike" cap="none">
                <a:solidFill>
                  <a:srgbClr val="1B3139"/>
                </a:solidFill>
                <a:latin typeface="DM Sans"/>
                <a:ea typeface="DM Sans"/>
                <a:cs typeface="DM Sans"/>
                <a:sym typeface="DM Sans"/>
              </a:endParaRPr>
            </a:p>
          </p:txBody>
        </p:sp>
        <p:pic>
          <p:nvPicPr>
            <p:cNvPr id="532" name="Google Shape;532;p29"/>
            <p:cNvPicPr preferRelativeResize="0"/>
            <p:nvPr/>
          </p:nvPicPr>
          <p:blipFill rotWithShape="1">
            <a:blip r:embed="rId3">
              <a:alphaModFix/>
            </a:blip>
            <a:srcRect l="249640" r="-249640"/>
            <a:stretch/>
          </p:blipFill>
          <p:spPr>
            <a:xfrm>
              <a:off x="6444831" y="2526017"/>
              <a:ext cx="814426" cy="814404"/>
            </a:xfrm>
            <a:prstGeom prst="rect">
              <a:avLst/>
            </a:prstGeom>
            <a:noFill/>
            <a:ln>
              <a:noFill/>
            </a:ln>
          </p:spPr>
        </p:pic>
      </p:grpSp>
      <p:sp>
        <p:nvSpPr>
          <p:cNvPr id="533" name="Google Shape;533;p29"/>
          <p:cNvSpPr txBox="1"/>
          <p:nvPr/>
        </p:nvSpPr>
        <p:spPr>
          <a:xfrm>
            <a:off x="4833291" y="2366525"/>
            <a:ext cx="2147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Consolas"/>
              <a:ea typeface="Consolas"/>
              <a:cs typeface="Consolas"/>
              <a:sym typeface="Consolas"/>
            </a:endParaRPr>
          </a:p>
        </p:txBody>
      </p:sp>
      <p:sp>
        <p:nvSpPr>
          <p:cNvPr id="534" name="Google Shape;534;p29"/>
          <p:cNvSpPr txBox="1"/>
          <p:nvPr/>
        </p:nvSpPr>
        <p:spPr>
          <a:xfrm>
            <a:off x="931265" y="5034125"/>
            <a:ext cx="5720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DM Sans"/>
                <a:ea typeface="DM Sans"/>
                <a:cs typeface="DM Sans"/>
                <a:sym typeface="DM Sans"/>
              </a:rPr>
              <a:t>Support concurrent users/workloads with full isolation guarantees</a:t>
            </a:r>
            <a:endParaRPr sz="1800">
              <a:latin typeface="DM Sans"/>
              <a:ea typeface="DM Sans"/>
              <a:cs typeface="DM Sans"/>
              <a:sym typeface="DM Sans"/>
            </a:endParaRPr>
          </a:p>
        </p:txBody>
      </p:sp>
      <p:pic>
        <p:nvPicPr>
          <p:cNvPr id="535" name="Google Shape;535;p29"/>
          <p:cNvPicPr preferRelativeResize="0"/>
          <p:nvPr/>
        </p:nvPicPr>
        <p:blipFill rotWithShape="1">
          <a:blip r:embed="rId4">
            <a:alphaModFix/>
          </a:blip>
          <a:srcRect/>
          <a:stretch/>
        </p:blipFill>
        <p:spPr>
          <a:xfrm>
            <a:off x="2345552" y="3779385"/>
            <a:ext cx="709617" cy="709617"/>
          </a:xfrm>
          <a:prstGeom prst="rect">
            <a:avLst/>
          </a:prstGeom>
          <a:noFill/>
          <a:ln>
            <a:noFill/>
          </a:ln>
        </p:spPr>
      </p:pic>
      <p:grpSp>
        <p:nvGrpSpPr>
          <p:cNvPr id="536" name="Google Shape;536;p29"/>
          <p:cNvGrpSpPr/>
          <p:nvPr/>
        </p:nvGrpSpPr>
        <p:grpSpPr>
          <a:xfrm>
            <a:off x="4275110" y="2299056"/>
            <a:ext cx="1247700" cy="1100027"/>
            <a:chOff x="3055917" y="2146656"/>
            <a:chExt cx="1247700" cy="1100027"/>
          </a:xfrm>
        </p:grpSpPr>
        <p:pic>
          <p:nvPicPr>
            <p:cNvPr id="537" name="Google Shape;537;p29"/>
            <p:cNvPicPr preferRelativeResize="0"/>
            <p:nvPr/>
          </p:nvPicPr>
          <p:blipFill rotWithShape="1">
            <a:blip r:embed="rId5">
              <a:alphaModFix/>
            </a:blip>
            <a:srcRect/>
            <a:stretch/>
          </p:blipFill>
          <p:spPr>
            <a:xfrm>
              <a:off x="3302765" y="2146656"/>
              <a:ext cx="744464" cy="744458"/>
            </a:xfrm>
            <a:prstGeom prst="rect">
              <a:avLst/>
            </a:prstGeom>
            <a:noFill/>
            <a:ln>
              <a:noFill/>
            </a:ln>
          </p:spPr>
        </p:pic>
        <p:sp>
          <p:nvSpPr>
            <p:cNvPr id="538" name="Google Shape;538;p29"/>
            <p:cNvSpPr txBox="1"/>
            <p:nvPr/>
          </p:nvSpPr>
          <p:spPr>
            <a:xfrm>
              <a:off x="3055917" y="2828183"/>
              <a:ext cx="1247700" cy="418500"/>
            </a:xfrm>
            <a:prstGeom prst="rect">
              <a:avLst/>
            </a:prstGeom>
            <a:noFill/>
            <a:ln>
              <a:noFill/>
            </a:ln>
          </p:spPr>
          <p:txBody>
            <a:bodyPr spcFirstLastPara="1" wrap="square" lIns="121850" tIns="60875" rIns="121850" bIns="60875" anchor="t" anchorCtr="0">
              <a:spAutoFit/>
            </a:bodyPr>
            <a:lstStyle/>
            <a:p>
              <a:pPr marL="0" marR="0" lvl="0" indent="0" algn="ctr" rtl="0">
                <a:lnSpc>
                  <a:spcPct val="80000"/>
                </a:lnSpc>
                <a:spcBef>
                  <a:spcPts val="0"/>
                </a:spcBef>
                <a:spcAft>
                  <a:spcPts val="0"/>
                </a:spcAft>
                <a:buClr>
                  <a:srgbClr val="000000"/>
                </a:buClr>
                <a:buSzPts val="1200"/>
                <a:buFont typeface="Arial"/>
                <a:buNone/>
              </a:pPr>
              <a:r>
                <a:rPr lang="en-US" sz="1200" b="1">
                  <a:solidFill>
                    <a:srgbClr val="10121E"/>
                  </a:solidFill>
                  <a:latin typeface="DM Sans"/>
                  <a:ea typeface="DM Sans"/>
                  <a:cs typeface="DM Sans"/>
                  <a:sym typeface="DM Sans"/>
                </a:rPr>
                <a:t>Scheduled workflows</a:t>
              </a:r>
              <a:endParaRPr sz="1200" b="1" i="0" u="none" strike="noStrike" cap="none">
                <a:solidFill>
                  <a:srgbClr val="10121E"/>
                </a:solidFill>
                <a:latin typeface="DM Sans"/>
                <a:ea typeface="DM Sans"/>
                <a:cs typeface="DM Sans"/>
                <a:sym typeface="DM Sans"/>
              </a:endParaRPr>
            </a:p>
          </p:txBody>
        </p:sp>
      </p:grpSp>
      <p:pic>
        <p:nvPicPr>
          <p:cNvPr id="539" name="Google Shape;539;p29"/>
          <p:cNvPicPr preferRelativeResize="0"/>
          <p:nvPr/>
        </p:nvPicPr>
        <p:blipFill rotWithShape="1">
          <a:blip r:embed="rId6">
            <a:alphaModFix/>
          </a:blip>
          <a:srcRect/>
          <a:stretch/>
        </p:blipFill>
        <p:spPr>
          <a:xfrm>
            <a:off x="4256644" y="3626919"/>
            <a:ext cx="955667" cy="955698"/>
          </a:xfrm>
          <a:prstGeom prst="rect">
            <a:avLst/>
          </a:prstGeom>
          <a:noFill/>
          <a:ln>
            <a:noFill/>
          </a:ln>
        </p:spPr>
      </p:pic>
      <p:grpSp>
        <p:nvGrpSpPr>
          <p:cNvPr id="540" name="Google Shape;540;p29"/>
          <p:cNvGrpSpPr/>
          <p:nvPr/>
        </p:nvGrpSpPr>
        <p:grpSpPr>
          <a:xfrm>
            <a:off x="1966985" y="2299056"/>
            <a:ext cx="1247700" cy="1056915"/>
            <a:chOff x="1095455" y="2162043"/>
            <a:chExt cx="1247700" cy="1056915"/>
          </a:xfrm>
        </p:grpSpPr>
        <p:sp>
          <p:nvSpPr>
            <p:cNvPr id="541" name="Google Shape;541;p29"/>
            <p:cNvSpPr txBox="1"/>
            <p:nvPr/>
          </p:nvSpPr>
          <p:spPr>
            <a:xfrm>
              <a:off x="1095455" y="2800458"/>
              <a:ext cx="1247700" cy="418500"/>
            </a:xfrm>
            <a:prstGeom prst="rect">
              <a:avLst/>
            </a:prstGeom>
            <a:noFill/>
            <a:ln>
              <a:noFill/>
            </a:ln>
          </p:spPr>
          <p:txBody>
            <a:bodyPr spcFirstLastPara="1" wrap="square" lIns="121850" tIns="60875" rIns="121850" bIns="60875" anchor="t" anchorCtr="0">
              <a:spAutoFit/>
            </a:bodyPr>
            <a:lstStyle/>
            <a:p>
              <a:pPr marL="0" marR="0" lvl="0" indent="0" algn="ctr" rtl="0">
                <a:lnSpc>
                  <a:spcPct val="80000"/>
                </a:lnSpc>
                <a:spcBef>
                  <a:spcPts val="0"/>
                </a:spcBef>
                <a:spcAft>
                  <a:spcPts val="0"/>
                </a:spcAft>
                <a:buClr>
                  <a:srgbClr val="000000"/>
                </a:buClr>
                <a:buSzPts val="1200"/>
                <a:buFont typeface="Arial"/>
                <a:buNone/>
              </a:pPr>
              <a:r>
                <a:rPr lang="en-US" sz="1200" b="1">
                  <a:solidFill>
                    <a:srgbClr val="10121E"/>
                  </a:solidFill>
                  <a:latin typeface="DM Sans"/>
                  <a:ea typeface="DM Sans"/>
                  <a:cs typeface="DM Sans"/>
                  <a:sym typeface="DM Sans"/>
                </a:rPr>
                <a:t>Interactive development</a:t>
              </a:r>
              <a:endParaRPr sz="1200" b="1" i="0" u="none" strike="noStrike" cap="none">
                <a:solidFill>
                  <a:srgbClr val="10121E"/>
                </a:solidFill>
                <a:latin typeface="DM Sans"/>
                <a:ea typeface="DM Sans"/>
                <a:cs typeface="DM Sans"/>
                <a:sym typeface="DM Sans"/>
              </a:endParaRPr>
            </a:p>
          </p:txBody>
        </p:sp>
        <p:pic>
          <p:nvPicPr>
            <p:cNvPr id="542" name="Google Shape;542;p29"/>
            <p:cNvPicPr preferRelativeResize="0"/>
            <p:nvPr/>
          </p:nvPicPr>
          <p:blipFill rotWithShape="1">
            <a:blip r:embed="rId7">
              <a:alphaModFix/>
            </a:blip>
            <a:srcRect/>
            <a:stretch/>
          </p:blipFill>
          <p:spPr>
            <a:xfrm>
              <a:off x="1347065" y="2162043"/>
              <a:ext cx="744464" cy="744458"/>
            </a:xfrm>
            <a:prstGeom prst="rect">
              <a:avLst/>
            </a:prstGeom>
            <a:noFill/>
            <a:ln>
              <a:noFill/>
            </a:ln>
          </p:spPr>
        </p:pic>
      </p:grpSp>
      <p:sp>
        <p:nvSpPr>
          <p:cNvPr id="543" name="Google Shape;543;p29"/>
          <p:cNvSpPr/>
          <p:nvPr/>
        </p:nvSpPr>
        <p:spPr>
          <a:xfrm>
            <a:off x="3152768" y="2271130"/>
            <a:ext cx="1171575" cy="357775"/>
          </a:xfrm>
          <a:custGeom>
            <a:avLst/>
            <a:gdLst/>
            <a:ahLst/>
            <a:cxnLst/>
            <a:rect l="l" t="t" r="r" b="b"/>
            <a:pathLst>
              <a:path w="46863" h="14311" extrusionOk="0">
                <a:moveTo>
                  <a:pt x="0" y="14311"/>
                </a:moveTo>
                <a:cubicBezTo>
                  <a:pt x="3715" y="11930"/>
                  <a:pt x="14479" y="119"/>
                  <a:pt x="22289" y="24"/>
                </a:cubicBezTo>
                <a:cubicBezTo>
                  <a:pt x="30100" y="-71"/>
                  <a:pt x="42767" y="11454"/>
                  <a:pt x="46863" y="13740"/>
                </a:cubicBezTo>
              </a:path>
            </a:pathLst>
          </a:custGeom>
          <a:noFill/>
          <a:ln w="28575" cap="flat" cmpd="sng">
            <a:solidFill>
              <a:schemeClr val="dk2"/>
            </a:solidFill>
            <a:prstDash val="solid"/>
            <a:round/>
            <a:headEnd type="none" w="med" len="med"/>
            <a:tailEnd type="stealth" w="med" len="med"/>
          </a:ln>
        </p:spPr>
        <p:txBody>
          <a:bodyPr/>
          <a:lstStyle/>
          <a:p>
            <a:endParaRPr lang="en-US"/>
          </a:p>
        </p:txBody>
      </p:sp>
      <p:sp>
        <p:nvSpPr>
          <p:cNvPr id="544" name="Google Shape;544;p29"/>
          <p:cNvSpPr/>
          <p:nvPr/>
        </p:nvSpPr>
        <p:spPr>
          <a:xfrm rot="10800000">
            <a:off x="3164884" y="2837224"/>
            <a:ext cx="1171458" cy="357739"/>
          </a:xfrm>
          <a:custGeom>
            <a:avLst/>
            <a:gdLst/>
            <a:ahLst/>
            <a:cxnLst/>
            <a:rect l="l" t="t" r="r" b="b"/>
            <a:pathLst>
              <a:path w="46863" h="14311" extrusionOk="0">
                <a:moveTo>
                  <a:pt x="0" y="14311"/>
                </a:moveTo>
                <a:cubicBezTo>
                  <a:pt x="3715" y="11930"/>
                  <a:pt x="14479" y="119"/>
                  <a:pt x="22289" y="24"/>
                </a:cubicBezTo>
                <a:cubicBezTo>
                  <a:pt x="30100" y="-71"/>
                  <a:pt x="42767" y="11454"/>
                  <a:pt x="46863" y="13740"/>
                </a:cubicBezTo>
              </a:path>
            </a:pathLst>
          </a:custGeom>
          <a:noFill/>
          <a:ln w="28575" cap="flat" cmpd="sng">
            <a:solidFill>
              <a:schemeClr val="dk2"/>
            </a:solidFill>
            <a:prstDash val="solid"/>
            <a:round/>
            <a:headEnd type="none" w="med" len="med"/>
            <a:tailEnd type="stealth" w="med" len="med"/>
          </a:ln>
        </p:spPr>
        <p:txBody>
          <a:bodyPr/>
          <a:lstStyle/>
          <a:p>
            <a:endParaRPr lang="en-US"/>
          </a:p>
        </p:txBody>
      </p:sp>
      <p:pic>
        <p:nvPicPr>
          <p:cNvPr id="545" name="Google Shape;545;p29" descr="A cartoon of a person wearing goggles&#10;&#10;Description automatically generated"/>
          <p:cNvPicPr preferRelativeResize="0"/>
          <p:nvPr/>
        </p:nvPicPr>
        <p:blipFill>
          <a:blip r:embed="rId8">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30"/>
          <p:cNvGrpSpPr/>
          <p:nvPr/>
        </p:nvGrpSpPr>
        <p:grpSpPr>
          <a:xfrm>
            <a:off x="869574" y="2028300"/>
            <a:ext cx="6273000" cy="3521700"/>
            <a:chOff x="793375" y="2028300"/>
            <a:chExt cx="6273000" cy="3521700"/>
          </a:xfrm>
        </p:grpSpPr>
        <p:sp>
          <p:nvSpPr>
            <p:cNvPr id="551" name="Google Shape;551;p30"/>
            <p:cNvSpPr/>
            <p:nvPr/>
          </p:nvSpPr>
          <p:spPr>
            <a:xfrm>
              <a:off x="793375" y="2028300"/>
              <a:ext cx="6273000" cy="35217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cxnSp>
          <p:nvCxnSpPr>
            <p:cNvPr id="552" name="Google Shape;552;p30"/>
            <p:cNvCxnSpPr>
              <a:stCxn id="553" idx="3"/>
              <a:endCxn id="554" idx="1"/>
            </p:cNvCxnSpPr>
            <p:nvPr/>
          </p:nvCxnSpPr>
          <p:spPr>
            <a:xfrm rot="10800000" flipH="1">
              <a:off x="2045425" y="3858312"/>
              <a:ext cx="297000" cy="300"/>
            </a:xfrm>
            <a:prstGeom prst="straightConnector1">
              <a:avLst/>
            </a:prstGeom>
            <a:noFill/>
            <a:ln w="19050" cap="flat" cmpd="sng">
              <a:solidFill>
                <a:schemeClr val="dk2"/>
              </a:solidFill>
              <a:prstDash val="solid"/>
              <a:round/>
              <a:headEnd type="none" w="sm" len="sm"/>
              <a:tailEnd type="stealth" w="med" len="med"/>
            </a:ln>
          </p:spPr>
        </p:cxnSp>
        <p:grpSp>
          <p:nvGrpSpPr>
            <p:cNvPr id="555" name="Google Shape;555;p30"/>
            <p:cNvGrpSpPr/>
            <p:nvPr/>
          </p:nvGrpSpPr>
          <p:grpSpPr>
            <a:xfrm>
              <a:off x="901525" y="3016610"/>
              <a:ext cx="2772907" cy="1179661"/>
              <a:chOff x="1358725" y="2635610"/>
              <a:chExt cx="2772907" cy="1179661"/>
            </a:xfrm>
          </p:grpSpPr>
          <p:sp>
            <p:nvSpPr>
              <p:cNvPr id="553" name="Google Shape;553;p30"/>
              <p:cNvSpPr txBox="1"/>
              <p:nvPr/>
            </p:nvSpPr>
            <p:spPr>
              <a:xfrm>
                <a:off x="1358725" y="3223662"/>
                <a:ext cx="1143900" cy="5079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Courier New"/>
                    <a:ea typeface="Courier New"/>
                    <a:cs typeface="Courier New"/>
                    <a:sym typeface="Courier New"/>
                  </a:rPr>
                  <a:t>SELECT * </a:t>
                </a:r>
                <a:endParaRPr sz="105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Courier New"/>
                    <a:ea typeface="Courier New"/>
                    <a:cs typeface="Courier New"/>
                    <a:sym typeface="Courier New"/>
                  </a:rPr>
                  <a:t>FROM view_1</a:t>
                </a:r>
                <a:endParaRPr sz="1050" b="1" i="0" u="none" strike="noStrike" cap="none">
                  <a:solidFill>
                    <a:srgbClr val="000000"/>
                  </a:solidFill>
                  <a:latin typeface="Courier New"/>
                  <a:ea typeface="Courier New"/>
                  <a:cs typeface="Courier New"/>
                  <a:sym typeface="Courier New"/>
                </a:endParaRPr>
              </a:p>
            </p:txBody>
          </p:sp>
          <p:grpSp>
            <p:nvGrpSpPr>
              <p:cNvPr id="556" name="Google Shape;556;p30"/>
              <p:cNvGrpSpPr/>
              <p:nvPr/>
            </p:nvGrpSpPr>
            <p:grpSpPr>
              <a:xfrm>
                <a:off x="2608517" y="2927883"/>
                <a:ext cx="1523115" cy="887388"/>
                <a:chOff x="5772600" y="2918900"/>
                <a:chExt cx="1911300" cy="1113550"/>
              </a:xfrm>
            </p:grpSpPr>
            <p:sp>
              <p:nvSpPr>
                <p:cNvPr id="557" name="Google Shape;557;p30"/>
                <p:cNvSpPr/>
                <p:nvPr/>
              </p:nvSpPr>
              <p:spPr>
                <a:xfrm>
                  <a:off x="6012300" y="3172650"/>
                  <a:ext cx="1671600" cy="8598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r" rtl="0">
                    <a:lnSpc>
                      <a:spcPct val="100000"/>
                    </a:lnSpc>
                    <a:spcBef>
                      <a:spcPts val="0"/>
                    </a:spcBef>
                    <a:spcAft>
                      <a:spcPts val="0"/>
                    </a:spcAft>
                    <a:buClr>
                      <a:srgbClr val="000000"/>
                    </a:buClr>
                    <a:buSzPts val="1100"/>
                    <a:buFont typeface="Arial"/>
                    <a:buNone/>
                  </a:pPr>
                  <a:r>
                    <a:rPr lang="en-US" sz="1100" b="0" i="0" u="none" strike="noStrike" cap="none">
                      <a:solidFill>
                        <a:srgbClr val="1B3139"/>
                      </a:solidFill>
                      <a:latin typeface="DM Sans Medium"/>
                      <a:ea typeface="DM Sans Medium"/>
                      <a:cs typeface="DM Sans Medium"/>
                      <a:sym typeface="DM Sans Medium"/>
                    </a:rPr>
                    <a:t>    Single user</a:t>
                  </a:r>
                  <a:endParaRPr sz="1100" b="0" i="0" u="none" strike="noStrike" cap="none">
                    <a:solidFill>
                      <a:srgbClr val="1B3139"/>
                    </a:solidFill>
                    <a:latin typeface="DM Sans Medium"/>
                    <a:ea typeface="DM Sans Medium"/>
                    <a:cs typeface="DM Sans Medium"/>
                    <a:sym typeface="DM Sans Medium"/>
                  </a:endParaRPr>
                </a:p>
                <a:p>
                  <a:pPr marL="0" marR="0" lvl="0" indent="457200" algn="r" rtl="0">
                    <a:lnSpc>
                      <a:spcPct val="100000"/>
                    </a:lnSpc>
                    <a:spcBef>
                      <a:spcPts val="0"/>
                    </a:spcBef>
                    <a:spcAft>
                      <a:spcPts val="0"/>
                    </a:spcAft>
                    <a:buClr>
                      <a:srgbClr val="000000"/>
                    </a:buClr>
                    <a:buSzPts val="1100"/>
                    <a:buFont typeface="Arial"/>
                    <a:buNone/>
                  </a:pPr>
                  <a:r>
                    <a:rPr lang="en-US" sz="1100" b="0" i="0" u="none" strike="noStrike" cap="none">
                      <a:solidFill>
                        <a:srgbClr val="1B3139"/>
                      </a:solidFill>
                      <a:latin typeface="DM Sans Medium"/>
                      <a:ea typeface="DM Sans Medium"/>
                      <a:cs typeface="DM Sans Medium"/>
                      <a:sym typeface="DM Sans Medium"/>
                    </a:rPr>
                    <a:t>cluster</a:t>
                  </a:r>
                  <a:endParaRPr sz="1100" b="0" i="0" u="none" strike="noStrike" cap="none">
                    <a:solidFill>
                      <a:srgbClr val="1B3139"/>
                    </a:solidFill>
                    <a:latin typeface="DM Sans"/>
                    <a:ea typeface="DM Sans"/>
                    <a:cs typeface="DM Sans"/>
                    <a:sym typeface="DM Sans"/>
                  </a:endParaRPr>
                </a:p>
              </p:txBody>
            </p:sp>
            <p:pic>
              <p:nvPicPr>
                <p:cNvPr id="554" name="Google Shape;554;p30"/>
                <p:cNvPicPr preferRelativeResize="0"/>
                <p:nvPr/>
              </p:nvPicPr>
              <p:blipFill rotWithShape="1">
                <a:blip r:embed="rId3">
                  <a:alphaModFix/>
                </a:blip>
                <a:srcRect/>
                <a:stretch/>
              </p:blipFill>
              <p:spPr>
                <a:xfrm>
                  <a:off x="6012296" y="3201149"/>
                  <a:ext cx="814426" cy="814404"/>
                </a:xfrm>
                <a:prstGeom prst="rect">
                  <a:avLst/>
                </a:prstGeom>
                <a:noFill/>
                <a:ln>
                  <a:noFill/>
                </a:ln>
              </p:spPr>
            </p:pic>
            <p:pic>
              <p:nvPicPr>
                <p:cNvPr id="558" name="Google Shape;558;p30" descr="Gpu - Free computer icons"/>
                <p:cNvPicPr preferRelativeResize="0"/>
                <p:nvPr/>
              </p:nvPicPr>
              <p:blipFill rotWithShape="1">
                <a:blip r:embed="rId4">
                  <a:alphaModFix/>
                </a:blip>
                <a:srcRect/>
                <a:stretch/>
              </p:blipFill>
              <p:spPr>
                <a:xfrm>
                  <a:off x="5772600" y="2918900"/>
                  <a:ext cx="459000" cy="459000"/>
                </a:xfrm>
                <a:prstGeom prst="rect">
                  <a:avLst/>
                </a:prstGeom>
                <a:noFill/>
                <a:ln>
                  <a:noFill/>
                </a:ln>
              </p:spPr>
            </p:pic>
          </p:grpSp>
          <p:pic>
            <p:nvPicPr>
              <p:cNvPr id="559" name="Google Shape;559;p30"/>
              <p:cNvPicPr preferRelativeResize="0"/>
              <p:nvPr/>
            </p:nvPicPr>
            <p:blipFill rotWithShape="1">
              <a:blip r:embed="rId5">
                <a:alphaModFix/>
              </a:blip>
              <a:srcRect/>
              <a:stretch/>
            </p:blipFill>
            <p:spPr>
              <a:xfrm>
                <a:off x="3189058" y="2635610"/>
                <a:ext cx="501443" cy="452539"/>
              </a:xfrm>
              <a:prstGeom prst="rect">
                <a:avLst/>
              </a:prstGeom>
              <a:noFill/>
              <a:ln>
                <a:noFill/>
              </a:ln>
            </p:spPr>
          </p:pic>
        </p:grpSp>
        <p:cxnSp>
          <p:nvCxnSpPr>
            <p:cNvPr id="560" name="Google Shape;560;p30"/>
            <p:cNvCxnSpPr>
              <a:endCxn id="561" idx="1"/>
            </p:cNvCxnSpPr>
            <p:nvPr/>
          </p:nvCxnSpPr>
          <p:spPr>
            <a:xfrm rot="10800000" flipH="1">
              <a:off x="5950656" y="3454996"/>
              <a:ext cx="309900" cy="270300"/>
            </a:xfrm>
            <a:prstGeom prst="straightConnector1">
              <a:avLst/>
            </a:prstGeom>
            <a:noFill/>
            <a:ln w="9525" cap="flat" cmpd="sng">
              <a:solidFill>
                <a:schemeClr val="accent1"/>
              </a:solidFill>
              <a:prstDash val="solid"/>
              <a:round/>
              <a:headEnd type="stealth" w="med" len="med"/>
              <a:tailEnd type="none" w="sm" len="sm"/>
            </a:ln>
          </p:spPr>
        </p:cxnSp>
        <p:cxnSp>
          <p:nvCxnSpPr>
            <p:cNvPr id="562" name="Google Shape;562;p30"/>
            <p:cNvCxnSpPr>
              <a:endCxn id="563" idx="1"/>
            </p:cNvCxnSpPr>
            <p:nvPr/>
          </p:nvCxnSpPr>
          <p:spPr>
            <a:xfrm>
              <a:off x="5927256" y="4121854"/>
              <a:ext cx="333300" cy="477300"/>
            </a:xfrm>
            <a:prstGeom prst="straightConnector1">
              <a:avLst/>
            </a:prstGeom>
            <a:noFill/>
            <a:ln w="9525" cap="flat" cmpd="sng">
              <a:solidFill>
                <a:schemeClr val="accent1"/>
              </a:solidFill>
              <a:prstDash val="solid"/>
              <a:round/>
              <a:headEnd type="stealth" w="med" len="med"/>
              <a:tailEnd type="none" w="sm" len="sm"/>
            </a:ln>
          </p:spPr>
        </p:cxnSp>
        <p:grpSp>
          <p:nvGrpSpPr>
            <p:cNvPr id="564" name="Google Shape;564;p30"/>
            <p:cNvGrpSpPr/>
            <p:nvPr/>
          </p:nvGrpSpPr>
          <p:grpSpPr>
            <a:xfrm>
              <a:off x="6114625" y="2921706"/>
              <a:ext cx="810447" cy="818249"/>
              <a:chOff x="11114100" y="2797604"/>
              <a:chExt cx="1017000" cy="1026790"/>
            </a:xfrm>
          </p:grpSpPr>
          <p:pic>
            <p:nvPicPr>
              <p:cNvPr id="561" name="Google Shape;561;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565" name="Google Shape;565;p30"/>
              <p:cNvSpPr txBox="1"/>
              <p:nvPr/>
            </p:nvSpPr>
            <p:spPr>
              <a:xfrm>
                <a:off x="11114100" y="2797604"/>
                <a:ext cx="1017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table_1</a:t>
                </a:r>
                <a:endParaRPr b="0" i="0" u="none" strike="noStrike" cap="none">
                  <a:solidFill>
                    <a:schemeClr val="dk2"/>
                  </a:solidFill>
                  <a:latin typeface="DM Sans"/>
                  <a:ea typeface="DM Sans"/>
                  <a:cs typeface="DM Sans"/>
                  <a:sym typeface="DM Sans"/>
                </a:endParaRPr>
              </a:p>
            </p:txBody>
          </p:sp>
        </p:grpSp>
        <p:grpSp>
          <p:nvGrpSpPr>
            <p:cNvPr id="566" name="Google Shape;566;p30"/>
            <p:cNvGrpSpPr/>
            <p:nvPr/>
          </p:nvGrpSpPr>
          <p:grpSpPr>
            <a:xfrm>
              <a:off x="6114625" y="4065875"/>
              <a:ext cx="848699" cy="818238"/>
              <a:chOff x="11114100" y="2797619"/>
              <a:chExt cx="1065000" cy="1026776"/>
            </a:xfrm>
          </p:grpSpPr>
          <p:pic>
            <p:nvPicPr>
              <p:cNvPr id="563" name="Google Shape;563;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567" name="Google Shape;567;p30"/>
              <p:cNvSpPr txBox="1"/>
              <p:nvPr/>
            </p:nvSpPr>
            <p:spPr>
              <a:xfrm>
                <a:off x="11114100" y="2797619"/>
                <a:ext cx="1065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table_2</a:t>
                </a:r>
                <a:endParaRPr b="0" i="0" u="none" strike="noStrike" cap="none">
                  <a:solidFill>
                    <a:schemeClr val="dk2"/>
                  </a:solidFill>
                  <a:latin typeface="DM Sans"/>
                  <a:ea typeface="DM Sans"/>
                  <a:cs typeface="DM Sans"/>
                  <a:sym typeface="DM Sans"/>
                </a:endParaRPr>
              </a:p>
            </p:txBody>
          </p:sp>
        </p:grpSp>
        <p:grpSp>
          <p:nvGrpSpPr>
            <p:cNvPr id="568" name="Google Shape;568;p30"/>
            <p:cNvGrpSpPr/>
            <p:nvPr/>
          </p:nvGrpSpPr>
          <p:grpSpPr>
            <a:xfrm>
              <a:off x="5254352" y="3345074"/>
              <a:ext cx="810447" cy="818249"/>
              <a:chOff x="11165813" y="2797604"/>
              <a:chExt cx="1017000" cy="1026790"/>
            </a:xfrm>
          </p:grpSpPr>
          <p:pic>
            <p:nvPicPr>
              <p:cNvPr id="569" name="Google Shape;569;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570" name="Google Shape;570;p30"/>
              <p:cNvSpPr txBox="1"/>
              <p:nvPr/>
            </p:nvSpPr>
            <p:spPr>
              <a:xfrm>
                <a:off x="11165813" y="2797604"/>
                <a:ext cx="1017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view_1</a:t>
                </a:r>
                <a:endParaRPr b="0" i="0" u="none" strike="noStrike" cap="none">
                  <a:solidFill>
                    <a:schemeClr val="dk2"/>
                  </a:solidFill>
                  <a:latin typeface="DM Sans"/>
                  <a:ea typeface="DM Sans"/>
                  <a:cs typeface="DM Sans"/>
                  <a:sym typeface="DM Sans"/>
                </a:endParaRPr>
              </a:p>
            </p:txBody>
          </p:sp>
        </p:grpSp>
        <p:cxnSp>
          <p:nvCxnSpPr>
            <p:cNvPr id="571" name="Google Shape;571;p30"/>
            <p:cNvCxnSpPr>
              <a:stCxn id="557" idx="3"/>
            </p:cNvCxnSpPr>
            <p:nvPr/>
          </p:nvCxnSpPr>
          <p:spPr>
            <a:xfrm>
              <a:off x="3674432" y="3853684"/>
              <a:ext cx="1728000" cy="0"/>
            </a:xfrm>
            <a:prstGeom prst="straightConnector1">
              <a:avLst/>
            </a:prstGeom>
            <a:noFill/>
            <a:ln w="19050" cap="flat" cmpd="sng">
              <a:solidFill>
                <a:schemeClr val="dk2"/>
              </a:solidFill>
              <a:prstDash val="solid"/>
              <a:round/>
              <a:headEnd type="stealth" w="sm" len="sm"/>
              <a:tailEnd type="none" w="med" len="med"/>
            </a:ln>
          </p:spPr>
        </p:cxnSp>
        <p:grpSp>
          <p:nvGrpSpPr>
            <p:cNvPr id="572" name="Google Shape;572;p30"/>
            <p:cNvGrpSpPr/>
            <p:nvPr/>
          </p:nvGrpSpPr>
          <p:grpSpPr>
            <a:xfrm>
              <a:off x="4093033" y="3428200"/>
              <a:ext cx="1147500" cy="1092249"/>
              <a:chOff x="4110916" y="3428200"/>
              <a:chExt cx="1147500" cy="1092249"/>
            </a:xfrm>
          </p:grpSpPr>
          <p:sp>
            <p:nvSpPr>
              <p:cNvPr id="573" name="Google Shape;573;p30"/>
              <p:cNvSpPr/>
              <p:nvPr/>
            </p:nvSpPr>
            <p:spPr>
              <a:xfrm>
                <a:off x="4202209" y="3428200"/>
                <a:ext cx="810600" cy="809700"/>
              </a:xfrm>
              <a:prstGeom prst="mathMultiply">
                <a:avLst>
                  <a:gd name="adj1" fmla="val 75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txBox="1"/>
              <p:nvPr/>
            </p:nvSpPr>
            <p:spPr>
              <a:xfrm>
                <a:off x="4110916" y="4120249"/>
                <a:ext cx="11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DM Sans"/>
                    <a:ea typeface="DM Sans"/>
                    <a:cs typeface="DM Sans"/>
                    <a:sym typeface="DM Sans"/>
                  </a:rPr>
                  <a:t>No access</a:t>
                </a:r>
                <a:endParaRPr>
                  <a:latin typeface="DM Sans"/>
                  <a:ea typeface="DM Sans"/>
                  <a:cs typeface="DM Sans"/>
                  <a:sym typeface="DM Sans"/>
                </a:endParaRPr>
              </a:p>
            </p:txBody>
          </p:sp>
        </p:grpSp>
      </p:grpSp>
      <p:sp>
        <p:nvSpPr>
          <p:cNvPr id="575" name="Google Shape;575;p30"/>
          <p:cNvSpPr txBox="1">
            <a:spLocks noGrp="1"/>
          </p:cNvSpPr>
          <p:nvPr>
            <p:ph type="title"/>
          </p:nvPr>
        </p:nvSpPr>
        <p:spPr>
          <a:xfrm>
            <a:off x="749253" y="535597"/>
            <a:ext cx="114399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sz="3400"/>
              <a:t>Fine-grained access control for single-user clusters</a:t>
            </a:r>
            <a:endParaRPr/>
          </a:p>
        </p:txBody>
      </p:sp>
      <p:grpSp>
        <p:nvGrpSpPr>
          <p:cNvPr id="576" name="Google Shape;576;p30"/>
          <p:cNvGrpSpPr/>
          <p:nvPr/>
        </p:nvGrpSpPr>
        <p:grpSpPr>
          <a:xfrm>
            <a:off x="7354314" y="2028308"/>
            <a:ext cx="4248600" cy="3521700"/>
            <a:chOff x="7201916" y="2028308"/>
            <a:chExt cx="4248600" cy="3521700"/>
          </a:xfrm>
        </p:grpSpPr>
        <p:sp>
          <p:nvSpPr>
            <p:cNvPr id="577" name="Google Shape;577;p30"/>
            <p:cNvSpPr/>
            <p:nvPr/>
          </p:nvSpPr>
          <p:spPr>
            <a:xfrm>
              <a:off x="7201916" y="2028308"/>
              <a:ext cx="4248600" cy="35217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578" name="Google Shape;578;p30"/>
            <p:cNvSpPr txBox="1"/>
            <p:nvPr/>
          </p:nvSpPr>
          <p:spPr>
            <a:xfrm>
              <a:off x="7455713" y="2496485"/>
              <a:ext cx="3880500" cy="2627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DM Sans"/>
                  <a:ea typeface="DM Sans"/>
                  <a:cs typeface="DM Sans"/>
                  <a:sym typeface="DM Sans"/>
                </a:rPr>
                <a:t>Query views and masked tables securely from</a:t>
              </a:r>
              <a:br>
                <a:rPr lang="en-US" sz="2000" b="1" i="0" u="none" strike="noStrike" cap="none">
                  <a:solidFill>
                    <a:schemeClr val="accent2"/>
                  </a:solidFill>
                  <a:latin typeface="DM Sans"/>
                  <a:ea typeface="DM Sans"/>
                  <a:cs typeface="DM Sans"/>
                  <a:sym typeface="DM Sans"/>
                </a:rPr>
              </a:br>
              <a:r>
                <a:rPr lang="en-US" sz="2000" b="1" i="0" u="none" strike="noStrike" cap="none">
                  <a:solidFill>
                    <a:schemeClr val="accent2"/>
                  </a:solidFill>
                  <a:latin typeface="DM Sans"/>
                  <a:ea typeface="DM Sans"/>
                  <a:cs typeface="DM Sans"/>
                  <a:sym typeface="DM Sans"/>
                </a:rPr>
                <a:t>single-user clusters!</a:t>
              </a:r>
              <a:endParaRPr>
                <a:solidFill>
                  <a:schemeClr val="accent2"/>
                </a:solidFill>
              </a:endParaRPr>
            </a:p>
            <a:p>
              <a:pPr marL="0" marR="0" lvl="0" indent="0" algn="l" rtl="0">
                <a:lnSpc>
                  <a:spcPct val="100000"/>
                </a:lnSpc>
                <a:spcBef>
                  <a:spcPts val="1000"/>
                </a:spcBef>
                <a:spcAft>
                  <a:spcPts val="0"/>
                </a:spcAft>
                <a:buClr>
                  <a:srgbClr val="000000"/>
                </a:buClr>
                <a:buSzPts val="1800"/>
                <a:buFont typeface="Arial"/>
                <a:buNone/>
              </a:pPr>
              <a:r>
                <a:rPr lang="en-US" sz="1800" b="0" i="0" u="none" strike="noStrike" cap="none">
                  <a:solidFill>
                    <a:schemeClr val="accent2"/>
                  </a:solidFill>
                  <a:latin typeface="DM Sans"/>
                  <a:ea typeface="DM Sans"/>
                  <a:cs typeface="DM Sans"/>
                  <a:sym typeface="DM Sans"/>
                </a:rPr>
                <a:t>View and masked table access:</a:t>
              </a:r>
              <a:endParaRPr>
                <a:solidFill>
                  <a:schemeClr val="accent2"/>
                </a:solidFill>
              </a:endParaRPr>
            </a:p>
            <a:p>
              <a:pPr marL="288925" marR="0" lvl="0" indent="-288925" algn="l" rtl="0">
                <a:lnSpc>
                  <a:spcPct val="100000"/>
                </a:lnSpc>
                <a:spcBef>
                  <a:spcPts val="1000"/>
                </a:spcBef>
                <a:spcAft>
                  <a:spcPts val="0"/>
                </a:spcAft>
                <a:buClr>
                  <a:schemeClr val="accent2"/>
                </a:buClr>
                <a:buSzPts val="2000"/>
                <a:buFont typeface="Arial"/>
                <a:buChar char="•"/>
              </a:pPr>
              <a:r>
                <a:rPr lang="en-US" sz="1800" b="0" i="0" u="none" strike="noStrike" cap="none">
                  <a:solidFill>
                    <a:schemeClr val="accent2"/>
                  </a:solidFill>
                  <a:latin typeface="DM Sans"/>
                  <a:ea typeface="DM Sans"/>
                  <a:cs typeface="DM Sans"/>
                  <a:sym typeface="DM Sans"/>
                </a:rPr>
                <a:t>Data filtered via secure, serverless filtering service,</a:t>
              </a:r>
              <a:endParaRPr>
                <a:solidFill>
                  <a:schemeClr val="accent2"/>
                </a:solidFill>
              </a:endParaRPr>
            </a:p>
            <a:p>
              <a:pPr marL="288925" marR="0" lvl="0" indent="-288925" algn="l" rtl="0">
                <a:lnSpc>
                  <a:spcPct val="100000"/>
                </a:lnSpc>
                <a:spcBef>
                  <a:spcPts val="0"/>
                </a:spcBef>
                <a:spcAft>
                  <a:spcPts val="0"/>
                </a:spcAft>
                <a:buClr>
                  <a:schemeClr val="accent2"/>
                </a:buClr>
                <a:buSzPts val="2000"/>
                <a:buFont typeface="Arial"/>
                <a:buChar char="•"/>
              </a:pPr>
              <a:r>
                <a:rPr lang="en-US" sz="1800" b="0" i="0" u="none" strike="noStrike" cap="none">
                  <a:solidFill>
                    <a:schemeClr val="accent2"/>
                  </a:solidFill>
                  <a:latin typeface="DM Sans"/>
                  <a:ea typeface="DM Sans"/>
                  <a:cs typeface="DM Sans"/>
                  <a:sym typeface="DM Sans"/>
                </a:rPr>
                <a:t>Filtered results are streamed back to the single user cluster</a:t>
              </a:r>
              <a:endParaRPr>
                <a:solidFill>
                  <a:schemeClr val="accent2"/>
                </a:solidFill>
              </a:endParaRPr>
            </a:p>
          </p:txBody>
        </p:sp>
      </p:grpSp>
      <p:grpSp>
        <p:nvGrpSpPr>
          <p:cNvPr id="579" name="Google Shape;579;p30"/>
          <p:cNvGrpSpPr/>
          <p:nvPr/>
        </p:nvGrpSpPr>
        <p:grpSpPr>
          <a:xfrm>
            <a:off x="869574" y="2028300"/>
            <a:ext cx="6273000" cy="3521700"/>
            <a:chOff x="793375" y="2028300"/>
            <a:chExt cx="6273000" cy="3521700"/>
          </a:xfrm>
        </p:grpSpPr>
        <p:sp>
          <p:nvSpPr>
            <p:cNvPr id="580" name="Google Shape;580;p30"/>
            <p:cNvSpPr/>
            <p:nvPr/>
          </p:nvSpPr>
          <p:spPr>
            <a:xfrm>
              <a:off x="793375" y="2028300"/>
              <a:ext cx="6273000" cy="35217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cxnSp>
          <p:nvCxnSpPr>
            <p:cNvPr id="581" name="Google Shape;581;p30"/>
            <p:cNvCxnSpPr>
              <a:stCxn id="582" idx="3"/>
              <a:endCxn id="583" idx="1"/>
            </p:cNvCxnSpPr>
            <p:nvPr/>
          </p:nvCxnSpPr>
          <p:spPr>
            <a:xfrm rot="10800000" flipH="1">
              <a:off x="2045425" y="3858312"/>
              <a:ext cx="297000" cy="300"/>
            </a:xfrm>
            <a:prstGeom prst="straightConnector1">
              <a:avLst/>
            </a:prstGeom>
            <a:noFill/>
            <a:ln w="19050" cap="flat" cmpd="sng">
              <a:solidFill>
                <a:schemeClr val="dk2"/>
              </a:solidFill>
              <a:prstDash val="solid"/>
              <a:round/>
              <a:headEnd type="none" w="sm" len="sm"/>
              <a:tailEnd type="stealth" w="med" len="med"/>
            </a:ln>
          </p:spPr>
        </p:cxnSp>
        <p:grpSp>
          <p:nvGrpSpPr>
            <p:cNvPr id="584" name="Google Shape;584;p30"/>
            <p:cNvGrpSpPr/>
            <p:nvPr/>
          </p:nvGrpSpPr>
          <p:grpSpPr>
            <a:xfrm>
              <a:off x="901525" y="3016610"/>
              <a:ext cx="2772907" cy="1179661"/>
              <a:chOff x="1358725" y="2635610"/>
              <a:chExt cx="2772907" cy="1179661"/>
            </a:xfrm>
          </p:grpSpPr>
          <p:sp>
            <p:nvSpPr>
              <p:cNvPr id="582" name="Google Shape;582;p30"/>
              <p:cNvSpPr txBox="1"/>
              <p:nvPr/>
            </p:nvSpPr>
            <p:spPr>
              <a:xfrm>
                <a:off x="1358725" y="3223662"/>
                <a:ext cx="1143900" cy="5079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Courier New"/>
                    <a:ea typeface="Courier New"/>
                    <a:cs typeface="Courier New"/>
                    <a:sym typeface="Courier New"/>
                  </a:rPr>
                  <a:t>SELECT * </a:t>
                </a:r>
                <a:endParaRPr sz="105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000000"/>
                    </a:solidFill>
                    <a:latin typeface="Courier New"/>
                    <a:ea typeface="Courier New"/>
                    <a:cs typeface="Courier New"/>
                    <a:sym typeface="Courier New"/>
                  </a:rPr>
                  <a:t>FROM view_1</a:t>
                </a:r>
                <a:endParaRPr sz="1050" b="1" i="0" u="none" strike="noStrike" cap="none">
                  <a:solidFill>
                    <a:srgbClr val="000000"/>
                  </a:solidFill>
                  <a:latin typeface="Courier New"/>
                  <a:ea typeface="Courier New"/>
                  <a:cs typeface="Courier New"/>
                  <a:sym typeface="Courier New"/>
                </a:endParaRPr>
              </a:p>
            </p:txBody>
          </p:sp>
          <p:grpSp>
            <p:nvGrpSpPr>
              <p:cNvPr id="585" name="Google Shape;585;p30"/>
              <p:cNvGrpSpPr/>
              <p:nvPr/>
            </p:nvGrpSpPr>
            <p:grpSpPr>
              <a:xfrm>
                <a:off x="2608517" y="2927883"/>
                <a:ext cx="1523115" cy="887388"/>
                <a:chOff x="5772600" y="2918900"/>
                <a:chExt cx="1911300" cy="1113550"/>
              </a:xfrm>
            </p:grpSpPr>
            <p:sp>
              <p:nvSpPr>
                <p:cNvPr id="586" name="Google Shape;586;p30"/>
                <p:cNvSpPr/>
                <p:nvPr/>
              </p:nvSpPr>
              <p:spPr>
                <a:xfrm>
                  <a:off x="6012300" y="3172650"/>
                  <a:ext cx="1671600" cy="8598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r" rtl="0">
                    <a:lnSpc>
                      <a:spcPct val="100000"/>
                    </a:lnSpc>
                    <a:spcBef>
                      <a:spcPts val="0"/>
                    </a:spcBef>
                    <a:spcAft>
                      <a:spcPts val="0"/>
                    </a:spcAft>
                    <a:buClr>
                      <a:srgbClr val="000000"/>
                    </a:buClr>
                    <a:buSzPts val="1100"/>
                    <a:buFont typeface="Arial"/>
                    <a:buNone/>
                  </a:pPr>
                  <a:r>
                    <a:rPr lang="en-US" sz="1100" b="0" i="0" u="none" strike="noStrike" cap="none">
                      <a:solidFill>
                        <a:srgbClr val="1B3139"/>
                      </a:solidFill>
                      <a:latin typeface="DM Sans Medium"/>
                      <a:ea typeface="DM Sans Medium"/>
                      <a:cs typeface="DM Sans Medium"/>
                      <a:sym typeface="DM Sans Medium"/>
                    </a:rPr>
                    <a:t>    Single user</a:t>
                  </a:r>
                  <a:endParaRPr sz="1100" b="0" i="0" u="none" strike="noStrike" cap="none">
                    <a:solidFill>
                      <a:srgbClr val="1B3139"/>
                    </a:solidFill>
                    <a:latin typeface="DM Sans Medium"/>
                    <a:ea typeface="DM Sans Medium"/>
                    <a:cs typeface="DM Sans Medium"/>
                    <a:sym typeface="DM Sans Medium"/>
                  </a:endParaRPr>
                </a:p>
                <a:p>
                  <a:pPr marL="0" marR="0" lvl="0" indent="457200" algn="r" rtl="0">
                    <a:lnSpc>
                      <a:spcPct val="100000"/>
                    </a:lnSpc>
                    <a:spcBef>
                      <a:spcPts val="0"/>
                    </a:spcBef>
                    <a:spcAft>
                      <a:spcPts val="0"/>
                    </a:spcAft>
                    <a:buClr>
                      <a:srgbClr val="000000"/>
                    </a:buClr>
                    <a:buSzPts val="1100"/>
                    <a:buFont typeface="Arial"/>
                    <a:buNone/>
                  </a:pPr>
                  <a:r>
                    <a:rPr lang="en-US" sz="1100" b="0" i="0" u="none" strike="noStrike" cap="none">
                      <a:solidFill>
                        <a:srgbClr val="1B3139"/>
                      </a:solidFill>
                      <a:latin typeface="DM Sans Medium"/>
                      <a:ea typeface="DM Sans Medium"/>
                      <a:cs typeface="DM Sans Medium"/>
                      <a:sym typeface="DM Sans Medium"/>
                    </a:rPr>
                    <a:t>cluster</a:t>
                  </a:r>
                  <a:endParaRPr sz="1100" b="0" i="0" u="none" strike="noStrike" cap="none">
                    <a:solidFill>
                      <a:srgbClr val="1B3139"/>
                    </a:solidFill>
                    <a:latin typeface="DM Sans"/>
                    <a:ea typeface="DM Sans"/>
                    <a:cs typeface="DM Sans"/>
                    <a:sym typeface="DM Sans"/>
                  </a:endParaRPr>
                </a:p>
              </p:txBody>
            </p:sp>
            <p:pic>
              <p:nvPicPr>
                <p:cNvPr id="583" name="Google Shape;583;p30"/>
                <p:cNvPicPr preferRelativeResize="0"/>
                <p:nvPr/>
              </p:nvPicPr>
              <p:blipFill rotWithShape="1">
                <a:blip r:embed="rId3">
                  <a:alphaModFix/>
                </a:blip>
                <a:srcRect/>
                <a:stretch/>
              </p:blipFill>
              <p:spPr>
                <a:xfrm>
                  <a:off x="6012296" y="3201149"/>
                  <a:ext cx="814426" cy="814404"/>
                </a:xfrm>
                <a:prstGeom prst="rect">
                  <a:avLst/>
                </a:prstGeom>
                <a:noFill/>
                <a:ln>
                  <a:noFill/>
                </a:ln>
              </p:spPr>
            </p:pic>
            <p:pic>
              <p:nvPicPr>
                <p:cNvPr id="587" name="Google Shape;587;p30" descr="Gpu - Free computer icons"/>
                <p:cNvPicPr preferRelativeResize="0"/>
                <p:nvPr/>
              </p:nvPicPr>
              <p:blipFill rotWithShape="1">
                <a:blip r:embed="rId4">
                  <a:alphaModFix/>
                </a:blip>
                <a:srcRect/>
                <a:stretch/>
              </p:blipFill>
              <p:spPr>
                <a:xfrm>
                  <a:off x="5772600" y="2918900"/>
                  <a:ext cx="459000" cy="459000"/>
                </a:xfrm>
                <a:prstGeom prst="rect">
                  <a:avLst/>
                </a:prstGeom>
                <a:noFill/>
                <a:ln>
                  <a:noFill/>
                </a:ln>
              </p:spPr>
            </p:pic>
          </p:grpSp>
          <p:pic>
            <p:nvPicPr>
              <p:cNvPr id="588" name="Google Shape;588;p30"/>
              <p:cNvPicPr preferRelativeResize="0"/>
              <p:nvPr/>
            </p:nvPicPr>
            <p:blipFill rotWithShape="1">
              <a:blip r:embed="rId5">
                <a:alphaModFix/>
              </a:blip>
              <a:srcRect/>
              <a:stretch/>
            </p:blipFill>
            <p:spPr>
              <a:xfrm>
                <a:off x="3189058" y="2635610"/>
                <a:ext cx="501443" cy="452539"/>
              </a:xfrm>
              <a:prstGeom prst="rect">
                <a:avLst/>
              </a:prstGeom>
              <a:noFill/>
              <a:ln>
                <a:noFill/>
              </a:ln>
            </p:spPr>
          </p:pic>
        </p:grpSp>
        <p:sp>
          <p:nvSpPr>
            <p:cNvPr id="589" name="Google Shape;589;p30"/>
            <p:cNvSpPr/>
            <p:nvPr/>
          </p:nvSpPr>
          <p:spPr>
            <a:xfrm>
              <a:off x="4184327" y="3504400"/>
              <a:ext cx="810600" cy="664800"/>
            </a:xfrm>
            <a:prstGeom prst="mathMultiply">
              <a:avLst>
                <a:gd name="adj1" fmla="val 75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 name="Google Shape;590;p30"/>
            <p:cNvCxnSpPr>
              <a:endCxn id="591" idx="1"/>
            </p:cNvCxnSpPr>
            <p:nvPr/>
          </p:nvCxnSpPr>
          <p:spPr>
            <a:xfrm rot="10800000" flipH="1">
              <a:off x="5950656" y="3454996"/>
              <a:ext cx="309900" cy="270300"/>
            </a:xfrm>
            <a:prstGeom prst="straightConnector1">
              <a:avLst/>
            </a:prstGeom>
            <a:noFill/>
            <a:ln w="9525" cap="flat" cmpd="sng">
              <a:solidFill>
                <a:schemeClr val="accent1"/>
              </a:solidFill>
              <a:prstDash val="solid"/>
              <a:round/>
              <a:headEnd type="stealth" w="med" len="med"/>
              <a:tailEnd type="none" w="sm" len="sm"/>
            </a:ln>
          </p:spPr>
        </p:cxnSp>
        <p:cxnSp>
          <p:nvCxnSpPr>
            <p:cNvPr id="592" name="Google Shape;592;p30"/>
            <p:cNvCxnSpPr>
              <a:endCxn id="593" idx="1"/>
            </p:cNvCxnSpPr>
            <p:nvPr/>
          </p:nvCxnSpPr>
          <p:spPr>
            <a:xfrm>
              <a:off x="5927256" y="4121854"/>
              <a:ext cx="333300" cy="477300"/>
            </a:xfrm>
            <a:prstGeom prst="straightConnector1">
              <a:avLst/>
            </a:prstGeom>
            <a:noFill/>
            <a:ln w="9525" cap="flat" cmpd="sng">
              <a:solidFill>
                <a:schemeClr val="accent1"/>
              </a:solidFill>
              <a:prstDash val="solid"/>
              <a:round/>
              <a:headEnd type="stealth" w="med" len="med"/>
              <a:tailEnd type="none" w="sm" len="sm"/>
            </a:ln>
          </p:spPr>
        </p:cxnSp>
        <p:grpSp>
          <p:nvGrpSpPr>
            <p:cNvPr id="594" name="Google Shape;594;p30"/>
            <p:cNvGrpSpPr/>
            <p:nvPr/>
          </p:nvGrpSpPr>
          <p:grpSpPr>
            <a:xfrm>
              <a:off x="6114625" y="2921706"/>
              <a:ext cx="810447" cy="818249"/>
              <a:chOff x="11114100" y="2797604"/>
              <a:chExt cx="1017000" cy="1026790"/>
            </a:xfrm>
          </p:grpSpPr>
          <p:pic>
            <p:nvPicPr>
              <p:cNvPr id="591" name="Google Shape;591;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595" name="Google Shape;595;p30"/>
              <p:cNvSpPr txBox="1"/>
              <p:nvPr/>
            </p:nvSpPr>
            <p:spPr>
              <a:xfrm>
                <a:off x="11114100" y="2797604"/>
                <a:ext cx="1017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table_1</a:t>
                </a:r>
                <a:endParaRPr b="0" i="0" u="none" strike="noStrike" cap="none">
                  <a:solidFill>
                    <a:schemeClr val="dk2"/>
                  </a:solidFill>
                  <a:latin typeface="DM Sans"/>
                  <a:ea typeface="DM Sans"/>
                  <a:cs typeface="DM Sans"/>
                  <a:sym typeface="DM Sans"/>
                </a:endParaRPr>
              </a:p>
            </p:txBody>
          </p:sp>
        </p:grpSp>
        <p:grpSp>
          <p:nvGrpSpPr>
            <p:cNvPr id="596" name="Google Shape;596;p30"/>
            <p:cNvGrpSpPr/>
            <p:nvPr/>
          </p:nvGrpSpPr>
          <p:grpSpPr>
            <a:xfrm>
              <a:off x="6114625" y="4065875"/>
              <a:ext cx="848699" cy="818238"/>
              <a:chOff x="11114100" y="2797619"/>
              <a:chExt cx="1065000" cy="1026776"/>
            </a:xfrm>
          </p:grpSpPr>
          <p:pic>
            <p:nvPicPr>
              <p:cNvPr id="593" name="Google Shape;593;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597" name="Google Shape;597;p30"/>
              <p:cNvSpPr txBox="1"/>
              <p:nvPr/>
            </p:nvSpPr>
            <p:spPr>
              <a:xfrm>
                <a:off x="11114100" y="2797619"/>
                <a:ext cx="1065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table_2</a:t>
                </a:r>
                <a:endParaRPr b="0" i="0" u="none" strike="noStrike" cap="none">
                  <a:solidFill>
                    <a:schemeClr val="dk2"/>
                  </a:solidFill>
                  <a:latin typeface="DM Sans"/>
                  <a:ea typeface="DM Sans"/>
                  <a:cs typeface="DM Sans"/>
                  <a:sym typeface="DM Sans"/>
                </a:endParaRPr>
              </a:p>
            </p:txBody>
          </p:sp>
        </p:grpSp>
        <p:grpSp>
          <p:nvGrpSpPr>
            <p:cNvPr id="598" name="Google Shape;598;p30"/>
            <p:cNvGrpSpPr/>
            <p:nvPr/>
          </p:nvGrpSpPr>
          <p:grpSpPr>
            <a:xfrm>
              <a:off x="5254352" y="3345074"/>
              <a:ext cx="810447" cy="818249"/>
              <a:chOff x="11165813" y="2797604"/>
              <a:chExt cx="1017000" cy="1026790"/>
            </a:xfrm>
          </p:grpSpPr>
          <p:pic>
            <p:nvPicPr>
              <p:cNvPr id="599" name="Google Shape;599;p30"/>
              <p:cNvPicPr preferRelativeResize="0"/>
              <p:nvPr/>
            </p:nvPicPr>
            <p:blipFill rotWithShape="1">
              <a:blip r:embed="rId6">
                <a:alphaModFix/>
              </a:blip>
              <a:srcRect/>
              <a:stretch/>
            </p:blipFill>
            <p:spPr>
              <a:xfrm>
                <a:off x="11297224" y="3109226"/>
                <a:ext cx="715200" cy="715169"/>
              </a:xfrm>
              <a:prstGeom prst="rect">
                <a:avLst/>
              </a:prstGeom>
              <a:noFill/>
              <a:ln>
                <a:noFill/>
              </a:ln>
            </p:spPr>
          </p:pic>
          <p:sp>
            <p:nvSpPr>
              <p:cNvPr id="600" name="Google Shape;600;p30"/>
              <p:cNvSpPr txBox="1"/>
              <p:nvPr/>
            </p:nvSpPr>
            <p:spPr>
              <a:xfrm>
                <a:off x="11165813" y="2797604"/>
                <a:ext cx="1017000" cy="502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b="0" i="0" u="none" strike="noStrike" cap="none">
                    <a:solidFill>
                      <a:schemeClr val="dk2"/>
                    </a:solidFill>
                    <a:latin typeface="DM Sans"/>
                    <a:ea typeface="DM Sans"/>
                    <a:cs typeface="DM Sans"/>
                    <a:sym typeface="DM Sans"/>
                  </a:rPr>
                  <a:t>view_1</a:t>
                </a:r>
                <a:endParaRPr b="0" i="0" u="none" strike="noStrike" cap="none">
                  <a:solidFill>
                    <a:schemeClr val="dk2"/>
                  </a:solidFill>
                  <a:latin typeface="DM Sans"/>
                  <a:ea typeface="DM Sans"/>
                  <a:cs typeface="DM Sans"/>
                  <a:sym typeface="DM Sans"/>
                </a:endParaRPr>
              </a:p>
            </p:txBody>
          </p:sp>
        </p:grpSp>
        <p:cxnSp>
          <p:nvCxnSpPr>
            <p:cNvPr id="601" name="Google Shape;601;p30"/>
            <p:cNvCxnSpPr>
              <a:stCxn id="586" idx="3"/>
            </p:cNvCxnSpPr>
            <p:nvPr/>
          </p:nvCxnSpPr>
          <p:spPr>
            <a:xfrm>
              <a:off x="3674432" y="3853684"/>
              <a:ext cx="1728000" cy="0"/>
            </a:xfrm>
            <a:prstGeom prst="straightConnector1">
              <a:avLst/>
            </a:prstGeom>
            <a:noFill/>
            <a:ln w="19050" cap="flat" cmpd="sng">
              <a:solidFill>
                <a:schemeClr val="dk2"/>
              </a:solidFill>
              <a:prstDash val="solid"/>
              <a:round/>
              <a:headEnd type="stealth" w="sm" len="sm"/>
              <a:tailEnd type="none" w="med" len="med"/>
            </a:ln>
          </p:spPr>
        </p:cxnSp>
        <p:sp>
          <p:nvSpPr>
            <p:cNvPr id="602" name="Google Shape;602;p30"/>
            <p:cNvSpPr/>
            <p:nvPr/>
          </p:nvSpPr>
          <p:spPr>
            <a:xfrm>
              <a:off x="3983875" y="3585348"/>
              <a:ext cx="1143900" cy="5571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i="0" u="none" strike="noStrike" cap="none">
                  <a:solidFill>
                    <a:schemeClr val="accent2"/>
                  </a:solidFill>
                  <a:latin typeface="DM Sans"/>
                  <a:ea typeface="DM Sans"/>
                  <a:cs typeface="DM Sans"/>
                  <a:sym typeface="DM Sans"/>
                </a:rPr>
                <a:t>Filtering Service</a:t>
              </a:r>
              <a:endParaRPr b="1" i="0" u="none" strike="noStrike" cap="none">
                <a:solidFill>
                  <a:schemeClr val="accent2"/>
                </a:solidFill>
                <a:latin typeface="DM Sans"/>
                <a:ea typeface="DM Sans"/>
                <a:cs typeface="DM Sans"/>
                <a:sym typeface="DM Sans"/>
              </a:endParaRPr>
            </a:p>
          </p:txBody>
        </p:sp>
      </p:grpSp>
      <p:pic>
        <p:nvPicPr>
          <p:cNvPr id="603" name="Google Shape;603;p30" descr="A cartoon of a person wearing goggles&#10;&#10;Description automatically generated"/>
          <p:cNvPicPr preferRelativeResize="0"/>
          <p:nvPr/>
        </p:nvPicPr>
        <p:blipFill>
          <a:blip r:embed="rId7">
            <a:alphaModFix/>
          </a:blip>
          <a:stretch>
            <a:fillRect/>
          </a:stretch>
        </p:blipFill>
        <p:spPr>
          <a:xfrm>
            <a:off x="10902875" y="6152850"/>
            <a:ext cx="1148550" cy="502491"/>
          </a:xfrm>
          <a:prstGeom prst="rect">
            <a:avLst/>
          </a:prstGeom>
          <a:noFill/>
          <a:ln>
            <a:noFill/>
          </a:ln>
        </p:spPr>
      </p:pic>
      <p:sp>
        <p:nvSpPr>
          <p:cNvPr id="604" name="Google Shape;604;p30"/>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Private Preview</a:t>
            </a:r>
            <a:endParaRPr sz="1300">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10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000"/>
              <a:buNone/>
            </a:pPr>
            <a:r>
              <a:rPr lang="en-US"/>
              <a:t>How do we get there?</a:t>
            </a:r>
            <a:endParaRPr/>
          </a:p>
        </p:txBody>
      </p:sp>
      <p:sp>
        <p:nvSpPr>
          <p:cNvPr id="610" name="Google Shape;610;p3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611" name="Google Shape;611;p31"/>
          <p:cNvGrpSpPr/>
          <p:nvPr/>
        </p:nvGrpSpPr>
        <p:grpSpPr>
          <a:xfrm>
            <a:off x="722768" y="1803400"/>
            <a:ext cx="10856587" cy="3990300"/>
            <a:chOff x="722768" y="1803400"/>
            <a:chExt cx="10856587" cy="3990300"/>
          </a:xfrm>
        </p:grpSpPr>
        <p:grpSp>
          <p:nvGrpSpPr>
            <p:cNvPr id="612" name="Google Shape;612;p31"/>
            <p:cNvGrpSpPr/>
            <p:nvPr/>
          </p:nvGrpSpPr>
          <p:grpSpPr>
            <a:xfrm>
              <a:off x="722768" y="1803400"/>
              <a:ext cx="2574900" cy="3990300"/>
              <a:chOff x="722768" y="1993900"/>
              <a:chExt cx="2574900" cy="3990300"/>
            </a:xfrm>
          </p:grpSpPr>
          <p:sp>
            <p:nvSpPr>
              <p:cNvPr id="613" name="Google Shape;613;p31"/>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614" name="Google Shape;614;p31"/>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FF3621"/>
                    </a:solidFill>
                    <a:latin typeface="DM Sans"/>
                    <a:ea typeface="DM Sans"/>
                    <a:cs typeface="DM Sans"/>
                    <a:sym typeface="DM Sans"/>
                  </a:rPr>
                  <a:t>Centralized access</a:t>
                </a:r>
                <a:br>
                  <a:rPr lang="en-US" sz="1800" b="1">
                    <a:solidFill>
                      <a:srgbClr val="FF3621"/>
                    </a:solidFill>
                    <a:latin typeface="DM Sans"/>
                    <a:ea typeface="DM Sans"/>
                    <a:cs typeface="DM Sans"/>
                    <a:sym typeface="DM Sans"/>
                  </a:rPr>
                </a:br>
                <a:r>
                  <a:rPr lang="en-US" sz="1800" b="1">
                    <a:solidFill>
                      <a:srgbClr val="FF3621"/>
                    </a:solidFill>
                    <a:latin typeface="DM Sans"/>
                    <a:ea typeface="DM Sans"/>
                    <a:cs typeface="DM Sans"/>
                    <a:sym typeface="DM Sans"/>
                  </a:rPr>
                  <a:t>control for data &amp; AI</a:t>
                </a:r>
                <a:endParaRPr sz="1800" b="1">
                  <a:solidFill>
                    <a:srgbClr val="FF3621"/>
                  </a:solidFill>
                  <a:latin typeface="DM Sans"/>
                  <a:ea typeface="DM Sans"/>
                  <a:cs typeface="DM Sans"/>
                  <a:sym typeface="DM Sans"/>
                </a:endParaRPr>
              </a:p>
            </p:txBody>
          </p:sp>
          <p:pic>
            <p:nvPicPr>
              <p:cNvPr id="615" name="Google Shape;615;p31"/>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grpSp>
          <p:nvGrpSpPr>
            <p:cNvPr id="616" name="Google Shape;616;p31"/>
            <p:cNvGrpSpPr/>
            <p:nvPr/>
          </p:nvGrpSpPr>
          <p:grpSpPr>
            <a:xfrm>
              <a:off x="9004455" y="1803400"/>
              <a:ext cx="2574900" cy="3990300"/>
              <a:chOff x="3419080" y="1803400"/>
              <a:chExt cx="2574900" cy="3990300"/>
            </a:xfrm>
          </p:grpSpPr>
          <p:grpSp>
            <p:nvGrpSpPr>
              <p:cNvPr id="617" name="Google Shape;617;p31"/>
              <p:cNvGrpSpPr/>
              <p:nvPr/>
            </p:nvGrpSpPr>
            <p:grpSpPr>
              <a:xfrm>
                <a:off x="3419080" y="1803400"/>
                <a:ext cx="2574900" cy="3990300"/>
                <a:chOff x="3419080" y="1993900"/>
                <a:chExt cx="2574900" cy="3990300"/>
              </a:xfrm>
            </p:grpSpPr>
            <p:sp>
              <p:nvSpPr>
                <p:cNvPr id="618" name="Google Shape;618;p31"/>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619" name="Google Shape;619;p31"/>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00A972"/>
                      </a:solidFill>
                      <a:latin typeface="DM Sans"/>
                      <a:ea typeface="DM Sans"/>
                      <a:cs typeface="DM Sans"/>
                      <a:sym typeface="DM Sans"/>
                    </a:rPr>
                    <a:t>Lineage &amp;</a:t>
                  </a:r>
                  <a:br>
                    <a:rPr lang="en-US" sz="1800" b="1">
                      <a:solidFill>
                        <a:srgbClr val="00A972"/>
                      </a:solidFill>
                      <a:latin typeface="DM Sans"/>
                      <a:ea typeface="DM Sans"/>
                      <a:cs typeface="DM Sans"/>
                      <a:sym typeface="DM Sans"/>
                    </a:rPr>
                  </a:br>
                  <a:r>
                    <a:rPr lang="en-US" sz="1800" b="1">
                      <a:solidFill>
                        <a:srgbClr val="00A972"/>
                      </a:solidFill>
                      <a:latin typeface="DM Sans"/>
                      <a:ea typeface="DM Sans"/>
                      <a:cs typeface="DM Sans"/>
                      <a:sym typeface="DM Sans"/>
                    </a:rPr>
                    <a:t>data quality</a:t>
                  </a:r>
                  <a:endParaRPr sz="1800" b="1">
                    <a:solidFill>
                      <a:srgbClr val="00A972"/>
                    </a:solidFill>
                    <a:latin typeface="DM Sans"/>
                    <a:ea typeface="DM Sans"/>
                    <a:cs typeface="DM Sans"/>
                    <a:sym typeface="DM Sans"/>
                  </a:endParaRPr>
                </a:p>
              </p:txBody>
            </p:sp>
          </p:grpSp>
          <p:pic>
            <p:nvPicPr>
              <p:cNvPr id="620" name="Google Shape;620;p31"/>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621" name="Google Shape;621;p31"/>
            <p:cNvGrpSpPr/>
            <p:nvPr/>
          </p:nvGrpSpPr>
          <p:grpSpPr>
            <a:xfrm>
              <a:off x="3496275" y="1803400"/>
              <a:ext cx="2574900" cy="3990300"/>
              <a:chOff x="6118550" y="1803400"/>
              <a:chExt cx="2574900" cy="3990300"/>
            </a:xfrm>
          </p:grpSpPr>
          <p:grpSp>
            <p:nvGrpSpPr>
              <p:cNvPr id="622" name="Google Shape;622;p31"/>
              <p:cNvGrpSpPr/>
              <p:nvPr/>
            </p:nvGrpSpPr>
            <p:grpSpPr>
              <a:xfrm>
                <a:off x="6118550" y="1803400"/>
                <a:ext cx="2574900" cy="3990300"/>
                <a:chOff x="6118550" y="1993900"/>
                <a:chExt cx="2574900" cy="3990300"/>
              </a:xfrm>
            </p:grpSpPr>
            <p:sp>
              <p:nvSpPr>
                <p:cNvPr id="623" name="Google Shape;623;p31"/>
                <p:cNvSpPr/>
                <p:nvPr/>
              </p:nvSpPr>
              <p:spPr>
                <a:xfrm>
                  <a:off x="615985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624" name="Google Shape;624;p31"/>
                <p:cNvSpPr/>
                <p:nvPr/>
              </p:nvSpPr>
              <p:spPr>
                <a:xfrm>
                  <a:off x="6118550" y="4267506"/>
                  <a:ext cx="2574900" cy="623100"/>
                </a:xfrm>
                <a:prstGeom prst="rect">
                  <a:avLst/>
                </a:prstGeom>
                <a:noFill/>
                <a:ln>
                  <a:noFill/>
                </a:ln>
              </p:spPr>
              <p:txBody>
                <a:bodyPr spcFirstLastPara="1" wrap="square" lIns="121875" tIns="121875" rIns="121875" bIns="121875" anchor="t" anchorCtr="0">
                  <a:noAutofit/>
                </a:bodyPr>
                <a:lstStyle/>
                <a:p>
                  <a:pPr marL="0" lvl="0" indent="0" algn="ctr" rtl="0">
                    <a:spcBef>
                      <a:spcPts val="0"/>
                    </a:spcBef>
                    <a:spcAft>
                      <a:spcPts val="0"/>
                    </a:spcAft>
                    <a:buClr>
                      <a:srgbClr val="000000"/>
                    </a:buClr>
                    <a:buSzPts val="1800"/>
                    <a:buFont typeface="Arial"/>
                    <a:buNone/>
                  </a:pPr>
                  <a:r>
                    <a:rPr lang="en-US" sz="1800" b="1">
                      <a:solidFill>
                        <a:srgbClr val="4359FF"/>
                      </a:solidFill>
                      <a:latin typeface="DM Sans"/>
                      <a:ea typeface="DM Sans"/>
                      <a:cs typeface="DM Sans"/>
                      <a:sym typeface="DM Sans"/>
                    </a:rPr>
                    <a:t>Built-in data search and discovery</a:t>
                  </a:r>
                  <a:endParaRPr sz="1800" b="1">
                    <a:solidFill>
                      <a:srgbClr val="4359FF"/>
                    </a:solidFill>
                    <a:latin typeface="DM Sans"/>
                    <a:ea typeface="DM Sans"/>
                    <a:cs typeface="DM Sans"/>
                    <a:sym typeface="DM Sans"/>
                  </a:endParaRPr>
                </a:p>
              </p:txBody>
            </p:sp>
          </p:grpSp>
          <p:pic>
            <p:nvPicPr>
              <p:cNvPr id="625" name="Google Shape;625;p31"/>
              <p:cNvPicPr preferRelativeResize="0"/>
              <p:nvPr/>
            </p:nvPicPr>
            <p:blipFill rotWithShape="1">
              <a:blip r:embed="rId5">
                <a:alphaModFix/>
              </a:blip>
              <a:srcRect/>
              <a:stretch/>
            </p:blipFill>
            <p:spPr>
              <a:xfrm>
                <a:off x="6718102" y="2714615"/>
                <a:ext cx="1428750" cy="1428750"/>
              </a:xfrm>
              <a:prstGeom prst="rect">
                <a:avLst/>
              </a:prstGeom>
              <a:noFill/>
              <a:ln>
                <a:noFill/>
              </a:ln>
            </p:spPr>
          </p:pic>
        </p:grpSp>
        <p:grpSp>
          <p:nvGrpSpPr>
            <p:cNvPr id="626" name="Google Shape;626;p31"/>
            <p:cNvGrpSpPr/>
            <p:nvPr/>
          </p:nvGrpSpPr>
          <p:grpSpPr>
            <a:xfrm>
              <a:off x="6316420" y="1803400"/>
              <a:ext cx="2574900" cy="3990300"/>
              <a:chOff x="8917645" y="1803400"/>
              <a:chExt cx="2574900" cy="3990300"/>
            </a:xfrm>
          </p:grpSpPr>
          <p:grpSp>
            <p:nvGrpSpPr>
              <p:cNvPr id="627" name="Google Shape;627;p31"/>
              <p:cNvGrpSpPr/>
              <p:nvPr/>
            </p:nvGrpSpPr>
            <p:grpSpPr>
              <a:xfrm>
                <a:off x="8917645" y="1803400"/>
                <a:ext cx="2574900" cy="3990300"/>
                <a:chOff x="8917645" y="1993900"/>
                <a:chExt cx="2574900" cy="3990300"/>
              </a:xfrm>
            </p:grpSpPr>
            <p:sp>
              <p:nvSpPr>
                <p:cNvPr id="628" name="Google Shape;628;p31"/>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629" name="Google Shape;629;p31"/>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BF8000"/>
                      </a:solidFill>
                      <a:latin typeface="DM Sans"/>
                      <a:ea typeface="DM Sans"/>
                      <a:cs typeface="DM Sans"/>
                      <a:sym typeface="DM Sans"/>
                    </a:rPr>
                    <a:t>Performance &amp; scalability</a:t>
                  </a:r>
                  <a:endParaRPr sz="1800" b="1">
                    <a:solidFill>
                      <a:srgbClr val="BF8000"/>
                    </a:solidFill>
                    <a:latin typeface="DM Sans"/>
                    <a:ea typeface="DM Sans"/>
                    <a:cs typeface="DM Sans"/>
                    <a:sym typeface="DM Sans"/>
                  </a:endParaRPr>
                </a:p>
              </p:txBody>
            </p:sp>
          </p:grpSp>
          <p:pic>
            <p:nvPicPr>
              <p:cNvPr id="630" name="Google Shape;630;p31"/>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grpSp>
      <p:sp>
        <p:nvSpPr>
          <p:cNvPr id="631" name="Google Shape;631;p31"/>
          <p:cNvSpPr/>
          <p:nvPr/>
        </p:nvSpPr>
        <p:spPr>
          <a:xfrm>
            <a:off x="478045" y="1595325"/>
            <a:ext cx="29907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2" name="Google Shape;632;p31"/>
          <p:cNvSpPr/>
          <p:nvPr/>
        </p:nvSpPr>
        <p:spPr>
          <a:xfrm>
            <a:off x="6164287" y="1595325"/>
            <a:ext cx="56268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3" name="Google Shape;633;p31"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Describe and tag data</a:t>
            </a:r>
            <a:endParaRPr/>
          </a:p>
        </p:txBody>
      </p:sp>
      <p:sp>
        <p:nvSpPr>
          <p:cNvPr id="639" name="Google Shape;639;p32"/>
          <p:cNvSpPr/>
          <p:nvPr/>
        </p:nvSpPr>
        <p:spPr>
          <a:xfrm>
            <a:off x="749236" y="1698879"/>
            <a:ext cx="70614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pic>
        <p:nvPicPr>
          <p:cNvPr id="640" name="Google Shape;640;p32"/>
          <p:cNvPicPr preferRelativeResize="0"/>
          <p:nvPr/>
        </p:nvPicPr>
        <p:blipFill rotWithShape="1">
          <a:blip r:embed="rId3">
            <a:alphaModFix/>
          </a:blip>
          <a:srcRect r="21519"/>
          <a:stretch/>
        </p:blipFill>
        <p:spPr>
          <a:xfrm>
            <a:off x="927042" y="1811700"/>
            <a:ext cx="6677557" cy="3764700"/>
          </a:xfrm>
          <a:prstGeom prst="rect">
            <a:avLst/>
          </a:prstGeom>
          <a:noFill/>
          <a:ln>
            <a:noFill/>
          </a:ln>
        </p:spPr>
      </p:pic>
      <p:sp>
        <p:nvSpPr>
          <p:cNvPr id="641" name="Google Shape;641;p32"/>
          <p:cNvSpPr/>
          <p:nvPr/>
        </p:nvSpPr>
        <p:spPr>
          <a:xfrm>
            <a:off x="957316" y="3390025"/>
            <a:ext cx="6617100" cy="2062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2"/>
          <p:cNvSpPr/>
          <p:nvPr/>
        </p:nvSpPr>
        <p:spPr>
          <a:xfrm>
            <a:off x="957316" y="2483675"/>
            <a:ext cx="2043900" cy="4983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2"/>
          <p:cNvSpPr/>
          <p:nvPr/>
        </p:nvSpPr>
        <p:spPr>
          <a:xfrm>
            <a:off x="4177558" y="2804725"/>
            <a:ext cx="1208100" cy="4983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2"/>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645" name="Google Shape;645;p32"/>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Public Preview</a:t>
            </a:r>
            <a:endParaRPr sz="1300">
              <a:latin typeface="DM Sans"/>
              <a:ea typeface="DM Sans"/>
              <a:cs typeface="DM Sans"/>
              <a:sym typeface="DM Sans"/>
            </a:endParaRPr>
          </a:p>
        </p:txBody>
      </p:sp>
      <p:pic>
        <p:nvPicPr>
          <p:cNvPr id="646" name="Google Shape;646;p32" descr="A cartoon of a person wearing goggles&#10;&#10;Description automatically generated"/>
          <p:cNvPicPr preferRelativeResize="0"/>
          <p:nvPr/>
        </p:nvPicPr>
        <p:blipFill>
          <a:blip r:embed="rId4">
            <a:alphaModFix/>
          </a:blip>
          <a:stretch>
            <a:fillRect/>
          </a:stretch>
        </p:blipFill>
        <p:spPr>
          <a:xfrm>
            <a:off x="10902875" y="61528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Find and discover assets</a:t>
            </a:r>
            <a:endParaRPr/>
          </a:p>
        </p:txBody>
      </p:sp>
      <p:sp>
        <p:nvSpPr>
          <p:cNvPr id="652" name="Google Shape;652;p33"/>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653" name="Google Shape;653;p33"/>
          <p:cNvGrpSpPr/>
          <p:nvPr/>
        </p:nvGrpSpPr>
        <p:grpSpPr>
          <a:xfrm>
            <a:off x="955751" y="1271500"/>
            <a:ext cx="4971501" cy="5090132"/>
            <a:chOff x="955751" y="1271500"/>
            <a:chExt cx="4971501" cy="5090132"/>
          </a:xfrm>
        </p:grpSpPr>
        <p:sp>
          <p:nvSpPr>
            <p:cNvPr id="654" name="Google Shape;654;p33"/>
            <p:cNvSpPr txBox="1"/>
            <p:nvPr/>
          </p:nvSpPr>
          <p:spPr>
            <a:xfrm>
              <a:off x="1450818" y="5823132"/>
              <a:ext cx="3970500" cy="5385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434343"/>
                  </a:solidFill>
                  <a:latin typeface="DM Sans Medium"/>
                  <a:ea typeface="DM Sans Medium"/>
                  <a:cs typeface="DM Sans Medium"/>
                  <a:sym typeface="DM Sans Medium"/>
                </a:rPr>
                <a:t>Search for any lakehouse entity!</a:t>
              </a:r>
              <a:endParaRPr sz="1900" b="0" i="0" u="none" strike="noStrike" cap="none">
                <a:solidFill>
                  <a:srgbClr val="434343"/>
                </a:solidFill>
                <a:latin typeface="DM Sans Medium"/>
                <a:ea typeface="DM Sans Medium"/>
                <a:cs typeface="DM Sans Medium"/>
                <a:sym typeface="DM Sans Medium"/>
              </a:endParaRPr>
            </a:p>
          </p:txBody>
        </p:sp>
        <p:pic>
          <p:nvPicPr>
            <p:cNvPr id="655" name="Google Shape;655;p33"/>
            <p:cNvPicPr preferRelativeResize="0"/>
            <p:nvPr/>
          </p:nvPicPr>
          <p:blipFill>
            <a:blip r:embed="rId3">
              <a:alphaModFix/>
            </a:blip>
            <a:stretch>
              <a:fillRect/>
            </a:stretch>
          </p:blipFill>
          <p:spPr>
            <a:xfrm>
              <a:off x="955751" y="1271500"/>
              <a:ext cx="4971501" cy="322475"/>
            </a:xfrm>
            <a:prstGeom prst="rect">
              <a:avLst/>
            </a:prstGeom>
            <a:noFill/>
            <a:ln>
              <a:noFill/>
            </a:ln>
          </p:spPr>
        </p:pic>
      </p:grpSp>
      <p:grpSp>
        <p:nvGrpSpPr>
          <p:cNvPr id="656" name="Google Shape;656;p33"/>
          <p:cNvGrpSpPr/>
          <p:nvPr/>
        </p:nvGrpSpPr>
        <p:grpSpPr>
          <a:xfrm>
            <a:off x="6535338" y="1344748"/>
            <a:ext cx="4643150" cy="5016884"/>
            <a:chOff x="6535338" y="1344748"/>
            <a:chExt cx="4643150" cy="5016884"/>
          </a:xfrm>
        </p:grpSpPr>
        <p:cxnSp>
          <p:nvCxnSpPr>
            <p:cNvPr id="657" name="Google Shape;657;p33"/>
            <p:cNvCxnSpPr/>
            <p:nvPr/>
          </p:nvCxnSpPr>
          <p:spPr>
            <a:xfrm>
              <a:off x="6535338" y="1989709"/>
              <a:ext cx="0" cy="3653700"/>
            </a:xfrm>
            <a:prstGeom prst="straightConnector1">
              <a:avLst/>
            </a:prstGeom>
            <a:noFill/>
            <a:ln w="9525" cap="flat" cmpd="sng">
              <a:solidFill>
                <a:schemeClr val="dk2"/>
              </a:solidFill>
              <a:prstDash val="solid"/>
              <a:miter lim="800000"/>
              <a:headEnd type="oval" w="med" len="med"/>
              <a:tailEnd type="oval" w="med" len="med"/>
            </a:ln>
          </p:spPr>
        </p:cxnSp>
        <p:sp>
          <p:nvSpPr>
            <p:cNvPr id="658" name="Google Shape;658;p33"/>
            <p:cNvSpPr txBox="1"/>
            <p:nvPr/>
          </p:nvSpPr>
          <p:spPr>
            <a:xfrm>
              <a:off x="7188755" y="5823132"/>
              <a:ext cx="3970500" cy="5385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None/>
              </a:pPr>
              <a:r>
                <a:rPr lang="en-US" sz="1900" b="0" i="0" u="none" strike="noStrike" cap="none">
                  <a:solidFill>
                    <a:srgbClr val="434343"/>
                  </a:solidFill>
                  <a:latin typeface="DM Sans Medium"/>
                  <a:ea typeface="DM Sans Medium"/>
                  <a:cs typeface="DM Sans Medium"/>
                  <a:sym typeface="DM Sans Medium"/>
                </a:rPr>
                <a:t>Data browser in the notebook!</a:t>
              </a:r>
              <a:endParaRPr>
                <a:solidFill>
                  <a:srgbClr val="434343"/>
                </a:solidFill>
              </a:endParaRPr>
            </a:p>
          </p:txBody>
        </p:sp>
        <p:pic>
          <p:nvPicPr>
            <p:cNvPr id="659" name="Google Shape;659;p33"/>
            <p:cNvPicPr preferRelativeResize="0"/>
            <p:nvPr/>
          </p:nvPicPr>
          <p:blipFill>
            <a:blip r:embed="rId4">
              <a:alphaModFix/>
            </a:blip>
            <a:stretch>
              <a:fillRect/>
            </a:stretch>
          </p:blipFill>
          <p:spPr>
            <a:xfrm>
              <a:off x="7114276" y="1344748"/>
              <a:ext cx="4064211" cy="4399234"/>
            </a:xfrm>
            <a:prstGeom prst="rect">
              <a:avLst/>
            </a:prstGeom>
            <a:noFill/>
            <a:ln>
              <a:noFill/>
            </a:ln>
          </p:spPr>
        </p:pic>
      </p:grpSp>
      <p:pic>
        <p:nvPicPr>
          <p:cNvPr id="660" name="Google Shape;660;p33"/>
          <p:cNvPicPr preferRelativeResize="0"/>
          <p:nvPr/>
        </p:nvPicPr>
        <p:blipFill>
          <a:blip r:embed="rId5">
            <a:alphaModFix/>
          </a:blip>
          <a:stretch>
            <a:fillRect/>
          </a:stretch>
        </p:blipFill>
        <p:spPr>
          <a:xfrm>
            <a:off x="955750" y="1590083"/>
            <a:ext cx="5031148" cy="2947941"/>
          </a:xfrm>
          <a:prstGeom prst="rect">
            <a:avLst/>
          </a:prstGeom>
          <a:noFill/>
          <a:ln>
            <a:noFill/>
          </a:ln>
        </p:spPr>
      </p:pic>
      <p:pic>
        <p:nvPicPr>
          <p:cNvPr id="661" name="Google Shape;661;p33" descr="A cartoon of a person wearing goggles&#10;&#10;Description automatically generated"/>
          <p:cNvPicPr preferRelativeResize="0"/>
          <p:nvPr/>
        </p:nvPicPr>
        <p:blipFill>
          <a:blip r:embed="rId6">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p:nvPr/>
        </p:nvSpPr>
        <p:spPr>
          <a:xfrm>
            <a:off x="3182426" y="1166940"/>
            <a:ext cx="7061400" cy="49671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667" name="Google Shape;667;p34"/>
          <p:cNvSpPr txBox="1">
            <a:spLocks noGrp="1"/>
          </p:cNvSpPr>
          <p:nvPr>
            <p:ph type="title"/>
          </p:nvPr>
        </p:nvSpPr>
        <p:spPr>
          <a:xfrm>
            <a:off x="749245" y="3495258"/>
            <a:ext cx="23256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Data</a:t>
            </a:r>
            <a:br>
              <a:rPr lang="en-US"/>
            </a:br>
            <a:r>
              <a:rPr lang="en-US"/>
              <a:t>insights</a:t>
            </a:r>
            <a:endParaRPr sz="2400"/>
          </a:p>
        </p:txBody>
      </p:sp>
      <p:pic>
        <p:nvPicPr>
          <p:cNvPr id="668" name="Google Shape;668;p34"/>
          <p:cNvPicPr preferRelativeResize="0"/>
          <p:nvPr/>
        </p:nvPicPr>
        <p:blipFill rotWithShape="1">
          <a:blip r:embed="rId3">
            <a:alphaModFix/>
          </a:blip>
          <a:srcRect/>
          <a:stretch/>
        </p:blipFill>
        <p:spPr>
          <a:xfrm>
            <a:off x="3437177" y="1331109"/>
            <a:ext cx="6660004" cy="4633050"/>
          </a:xfrm>
          <a:prstGeom prst="rect">
            <a:avLst/>
          </a:prstGeom>
          <a:noFill/>
          <a:ln>
            <a:noFill/>
          </a:ln>
        </p:spPr>
      </p:pic>
      <p:grpSp>
        <p:nvGrpSpPr>
          <p:cNvPr id="669" name="Google Shape;669;p34"/>
          <p:cNvGrpSpPr/>
          <p:nvPr/>
        </p:nvGrpSpPr>
        <p:grpSpPr>
          <a:xfrm>
            <a:off x="8764901" y="3351273"/>
            <a:ext cx="3300799" cy="1331100"/>
            <a:chOff x="8549001" y="3198873"/>
            <a:chExt cx="3300799" cy="1331100"/>
          </a:xfrm>
        </p:grpSpPr>
        <p:sp>
          <p:nvSpPr>
            <p:cNvPr id="670" name="Google Shape;670;p34"/>
            <p:cNvSpPr txBox="1"/>
            <p:nvPr/>
          </p:nvSpPr>
          <p:spPr>
            <a:xfrm>
              <a:off x="10027900" y="3365237"/>
              <a:ext cx="1821900" cy="9849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DM Sans"/>
                  <a:ea typeface="DM Sans"/>
                  <a:cs typeface="DM Sans"/>
                  <a:sym typeface="DM Sans"/>
                </a:rPr>
                <a:t>Frequent users:</a:t>
              </a:r>
              <a:br>
                <a:rPr lang="en-US" sz="1600" b="1" i="0" u="none" strike="noStrike" cap="none">
                  <a:solidFill>
                    <a:schemeClr val="accent3"/>
                  </a:solidFill>
                  <a:latin typeface="DM Sans"/>
                  <a:ea typeface="DM Sans"/>
                  <a:cs typeface="DM Sans"/>
                  <a:sym typeface="DM Sans"/>
                </a:rPr>
              </a:br>
              <a:r>
                <a:rPr lang="en-US" sz="1600" b="0" i="0" u="none" strike="noStrike" cap="none">
                  <a:solidFill>
                    <a:schemeClr val="accent3"/>
                  </a:solidFill>
                  <a:latin typeface="DM Sans"/>
                  <a:ea typeface="DM Sans"/>
                  <a:cs typeface="DM Sans"/>
                  <a:sym typeface="DM Sans"/>
                </a:rPr>
                <a:t>Who are the experts?</a:t>
              </a:r>
              <a:endParaRPr sz="1600" b="0" i="0" u="none" strike="noStrike" cap="none">
                <a:solidFill>
                  <a:schemeClr val="accent3"/>
                </a:solidFill>
                <a:latin typeface="DM Sans"/>
                <a:ea typeface="DM Sans"/>
                <a:cs typeface="DM Sans"/>
                <a:sym typeface="DM Sans"/>
              </a:endParaRPr>
            </a:p>
          </p:txBody>
        </p:sp>
        <p:sp>
          <p:nvSpPr>
            <p:cNvPr id="671" name="Google Shape;671;p34"/>
            <p:cNvSpPr/>
            <p:nvPr/>
          </p:nvSpPr>
          <p:spPr>
            <a:xfrm>
              <a:off x="8549001" y="3198873"/>
              <a:ext cx="1154400" cy="13311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2" name="Google Shape;672;p34"/>
            <p:cNvCxnSpPr>
              <a:stCxn id="671" idx="3"/>
              <a:endCxn id="670" idx="1"/>
            </p:cNvCxnSpPr>
            <p:nvPr/>
          </p:nvCxnSpPr>
          <p:spPr>
            <a:xfrm rot="10800000" flipH="1">
              <a:off x="9703401" y="3857823"/>
              <a:ext cx="324600" cy="6600"/>
            </a:xfrm>
            <a:prstGeom prst="straightConnector1">
              <a:avLst/>
            </a:prstGeom>
            <a:noFill/>
            <a:ln w="19050" cap="flat" cmpd="sng">
              <a:solidFill>
                <a:schemeClr val="accent3"/>
              </a:solidFill>
              <a:prstDash val="solid"/>
              <a:round/>
              <a:headEnd type="none" w="sm" len="sm"/>
              <a:tailEnd type="oval" w="med" len="med"/>
            </a:ln>
          </p:spPr>
        </p:cxnSp>
      </p:grpSp>
      <p:grpSp>
        <p:nvGrpSpPr>
          <p:cNvPr id="673" name="Google Shape;673;p34"/>
          <p:cNvGrpSpPr/>
          <p:nvPr/>
        </p:nvGrpSpPr>
        <p:grpSpPr>
          <a:xfrm>
            <a:off x="3149602" y="48732"/>
            <a:ext cx="6787474" cy="5915434"/>
            <a:chOff x="3149602" y="39107"/>
            <a:chExt cx="6787474" cy="5915434"/>
          </a:xfrm>
        </p:grpSpPr>
        <p:grpSp>
          <p:nvGrpSpPr>
            <p:cNvPr id="674" name="Google Shape;674;p34"/>
            <p:cNvGrpSpPr/>
            <p:nvPr/>
          </p:nvGrpSpPr>
          <p:grpSpPr>
            <a:xfrm>
              <a:off x="3149602" y="39107"/>
              <a:ext cx="4158223" cy="4643268"/>
              <a:chOff x="2933700" y="-113293"/>
              <a:chExt cx="4158223" cy="4643268"/>
            </a:xfrm>
          </p:grpSpPr>
          <p:sp>
            <p:nvSpPr>
              <p:cNvPr id="675" name="Google Shape;675;p34"/>
              <p:cNvSpPr txBox="1"/>
              <p:nvPr/>
            </p:nvSpPr>
            <p:spPr>
              <a:xfrm>
                <a:off x="2933700" y="-113293"/>
                <a:ext cx="3725400" cy="9849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DM Sans"/>
                    <a:ea typeface="DM Sans"/>
                    <a:cs typeface="DM Sans"/>
                    <a:sym typeface="DM Sans"/>
                  </a:rPr>
                  <a:t>Frequent notebooks/queries/dashboards:</a:t>
                </a:r>
                <a:br>
                  <a:rPr lang="en-US" sz="1600" b="0" i="0" u="none" strike="noStrike" cap="none">
                    <a:solidFill>
                      <a:schemeClr val="dk2"/>
                    </a:solidFill>
                    <a:latin typeface="DM Sans"/>
                    <a:ea typeface="DM Sans"/>
                    <a:cs typeface="DM Sans"/>
                    <a:sym typeface="DM Sans"/>
                  </a:rPr>
                </a:br>
                <a:r>
                  <a:rPr lang="en-US" sz="1600" b="0" i="0" u="none" strike="noStrike" cap="none">
                    <a:solidFill>
                      <a:schemeClr val="dk2"/>
                    </a:solidFill>
                    <a:latin typeface="DM Sans"/>
                    <a:ea typeface="DM Sans"/>
                    <a:cs typeface="DM Sans"/>
                    <a:sym typeface="DM Sans"/>
                  </a:rPr>
                  <a:t>How do I get started?</a:t>
                </a:r>
                <a:endParaRPr sz="1600" b="0" i="0" u="none" strike="noStrike" cap="none">
                  <a:solidFill>
                    <a:schemeClr val="dk2"/>
                  </a:solidFill>
                  <a:latin typeface="DM Sans"/>
                  <a:ea typeface="DM Sans"/>
                  <a:cs typeface="DM Sans"/>
                  <a:sym typeface="DM Sans"/>
                </a:endParaRPr>
              </a:p>
            </p:txBody>
          </p:sp>
          <p:sp>
            <p:nvSpPr>
              <p:cNvPr id="676" name="Google Shape;676;p34"/>
              <p:cNvSpPr/>
              <p:nvPr/>
            </p:nvSpPr>
            <p:spPr>
              <a:xfrm>
                <a:off x="4809823" y="3198875"/>
                <a:ext cx="2282100" cy="1331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7" name="Google Shape;677;p34"/>
              <p:cNvCxnSpPr/>
              <p:nvPr/>
            </p:nvCxnSpPr>
            <p:spPr>
              <a:xfrm rot="10800000">
                <a:off x="5168900" y="571472"/>
                <a:ext cx="0" cy="2627400"/>
              </a:xfrm>
              <a:prstGeom prst="straightConnector1">
                <a:avLst/>
              </a:prstGeom>
              <a:noFill/>
              <a:ln w="19050" cap="flat" cmpd="sng">
                <a:solidFill>
                  <a:schemeClr val="dk2"/>
                </a:solidFill>
                <a:prstDash val="solid"/>
                <a:round/>
                <a:headEnd type="none" w="sm" len="sm"/>
                <a:tailEnd type="oval" w="med" len="med"/>
              </a:ln>
            </p:spPr>
          </p:cxnSp>
        </p:grpSp>
        <p:sp>
          <p:nvSpPr>
            <p:cNvPr id="678" name="Google Shape;678;p34"/>
            <p:cNvSpPr/>
            <p:nvPr/>
          </p:nvSpPr>
          <p:spPr>
            <a:xfrm>
              <a:off x="5025777" y="4753941"/>
              <a:ext cx="4911300" cy="1200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34"/>
          <p:cNvGrpSpPr/>
          <p:nvPr/>
        </p:nvGrpSpPr>
        <p:grpSpPr>
          <a:xfrm>
            <a:off x="7462861" y="-52509"/>
            <a:ext cx="2282001" cy="4734882"/>
            <a:chOff x="7462861" y="-52509"/>
            <a:chExt cx="2282001" cy="4734882"/>
          </a:xfrm>
        </p:grpSpPr>
        <p:sp>
          <p:nvSpPr>
            <p:cNvPr id="680" name="Google Shape;680;p34"/>
            <p:cNvSpPr txBox="1"/>
            <p:nvPr/>
          </p:nvSpPr>
          <p:spPr>
            <a:xfrm>
              <a:off x="8229561" y="-52509"/>
              <a:ext cx="1515300" cy="12312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2"/>
                  </a:solidFill>
                  <a:latin typeface="DM Sans"/>
                  <a:ea typeface="DM Sans"/>
                  <a:cs typeface="DM Sans"/>
                  <a:sym typeface="DM Sans"/>
                </a:rPr>
                <a:t>Frequent Joins:</a:t>
              </a:r>
              <a:br>
                <a:rPr lang="en-US" sz="1600" b="0" i="0" u="none" strike="noStrike" cap="none">
                  <a:solidFill>
                    <a:schemeClr val="accent2"/>
                  </a:solidFill>
                  <a:latin typeface="DM Sans"/>
                  <a:ea typeface="DM Sans"/>
                  <a:cs typeface="DM Sans"/>
                  <a:sym typeface="DM Sans"/>
                </a:rPr>
              </a:br>
              <a:r>
                <a:rPr lang="en-US" sz="1600" b="0" i="0" u="none" strike="noStrike" cap="none">
                  <a:solidFill>
                    <a:schemeClr val="accent2"/>
                  </a:solidFill>
                  <a:latin typeface="DM Sans"/>
                  <a:ea typeface="DM Sans"/>
                  <a:cs typeface="DM Sans"/>
                  <a:sym typeface="DM Sans"/>
                </a:rPr>
                <a:t>How can I enrich?</a:t>
              </a:r>
              <a:endParaRPr sz="1600" b="0" i="0" u="none" strike="noStrike" cap="none">
                <a:solidFill>
                  <a:schemeClr val="accent2"/>
                </a:solidFill>
                <a:latin typeface="DM Sans"/>
                <a:ea typeface="DM Sans"/>
                <a:cs typeface="DM Sans"/>
                <a:sym typeface="DM Sans"/>
              </a:endParaRPr>
            </a:p>
          </p:txBody>
        </p:sp>
        <p:sp>
          <p:nvSpPr>
            <p:cNvPr id="681" name="Google Shape;681;p34"/>
            <p:cNvSpPr/>
            <p:nvPr/>
          </p:nvSpPr>
          <p:spPr>
            <a:xfrm>
              <a:off x="7462861" y="3351273"/>
              <a:ext cx="1154400" cy="1331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2" name="Google Shape;682;p34"/>
            <p:cNvCxnSpPr/>
            <p:nvPr/>
          </p:nvCxnSpPr>
          <p:spPr>
            <a:xfrm rot="10800000">
              <a:off x="8229552" y="665682"/>
              <a:ext cx="19800" cy="2685600"/>
            </a:xfrm>
            <a:prstGeom prst="straightConnector1">
              <a:avLst/>
            </a:prstGeom>
            <a:noFill/>
            <a:ln w="19050" cap="flat" cmpd="sng">
              <a:solidFill>
                <a:schemeClr val="accent2"/>
              </a:solidFill>
              <a:prstDash val="solid"/>
              <a:round/>
              <a:headEnd type="none" w="sm" len="sm"/>
              <a:tailEnd type="oval" w="med" len="med"/>
            </a:ln>
          </p:spPr>
        </p:cxnSp>
      </p:grpSp>
      <p:sp>
        <p:nvSpPr>
          <p:cNvPr id="683" name="Google Shape;683;p34"/>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15</a:t>
            </a:fld>
            <a:endParaRPr/>
          </a:p>
        </p:txBody>
      </p:sp>
      <p:pic>
        <p:nvPicPr>
          <p:cNvPr id="684" name="Google Shape;684;p34" descr="A cartoon of a person wearing goggles&#10;&#10;Description automatically generated"/>
          <p:cNvPicPr preferRelativeResize="0"/>
          <p:nvPr/>
        </p:nvPicPr>
        <p:blipFill>
          <a:blip r:embed="rId4">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5"/>
          <p:cNvSpPr txBox="1">
            <a:spLocks noGrp="1"/>
          </p:cNvSpPr>
          <p:nvPr>
            <p:ph type="title"/>
          </p:nvPr>
        </p:nvSpPr>
        <p:spPr>
          <a:xfrm>
            <a:off x="749237"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Governance for Data+AI with Data+AI</a:t>
            </a:r>
            <a:endParaRPr/>
          </a:p>
        </p:txBody>
      </p:sp>
      <p:sp>
        <p:nvSpPr>
          <p:cNvPr id="690" name="Google Shape;690;p35"/>
          <p:cNvSpPr txBox="1">
            <a:spLocks noGrp="1"/>
          </p:cNvSpPr>
          <p:nvPr>
            <p:ph type="subTitle" idx="1"/>
          </p:nvPr>
        </p:nvSpPr>
        <p:spPr>
          <a:xfrm>
            <a:off x="764801" y="1174702"/>
            <a:ext cx="10659300" cy="583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latin typeface="DM Sans Medium"/>
                <a:ea typeface="DM Sans Medium"/>
                <a:cs typeface="DM Sans Medium"/>
                <a:sym typeface="DM Sans Medium"/>
              </a:rPr>
              <a:t>Powered by AI on Databricks System Tables with UC</a:t>
            </a:r>
            <a:endParaRPr>
              <a:latin typeface="DM Sans Medium"/>
              <a:ea typeface="DM Sans Medium"/>
              <a:cs typeface="DM Sans Medium"/>
              <a:sym typeface="DM Sans Medium"/>
            </a:endParaRPr>
          </a:p>
        </p:txBody>
      </p:sp>
      <p:pic>
        <p:nvPicPr>
          <p:cNvPr id="691" name="Google Shape;691;p35" descr="A cartoon of a person wearing goggles&#10;&#10;Description automatically generated"/>
          <p:cNvPicPr preferRelativeResize="0"/>
          <p:nvPr/>
        </p:nvPicPr>
        <p:blipFill>
          <a:blip r:embed="rId3">
            <a:alphaModFix/>
          </a:blip>
          <a:stretch>
            <a:fillRect/>
          </a:stretch>
        </p:blipFill>
        <p:spPr>
          <a:xfrm>
            <a:off x="10819650" y="102450"/>
            <a:ext cx="1148550" cy="502491"/>
          </a:xfrm>
          <a:prstGeom prst="rect">
            <a:avLst/>
          </a:prstGeom>
          <a:noFill/>
          <a:ln>
            <a:noFill/>
          </a:ln>
        </p:spPr>
      </p:pic>
      <p:pic>
        <p:nvPicPr>
          <p:cNvPr id="692" name="Google Shape;692;p35"/>
          <p:cNvPicPr preferRelativeResize="0"/>
          <p:nvPr/>
        </p:nvPicPr>
        <p:blipFill>
          <a:blip r:embed="rId4">
            <a:alphaModFix/>
          </a:blip>
          <a:stretch>
            <a:fillRect/>
          </a:stretch>
        </p:blipFill>
        <p:spPr>
          <a:xfrm>
            <a:off x="2000075" y="1691757"/>
            <a:ext cx="7620000" cy="4286250"/>
          </a:xfrm>
          <a:prstGeom prst="rect">
            <a:avLst/>
          </a:prstGeom>
          <a:noFill/>
          <a:ln>
            <a:noFill/>
          </a:ln>
        </p:spPr>
      </p:pic>
      <p:sp>
        <p:nvSpPr>
          <p:cNvPr id="693" name="Google Shape;693;p35"/>
          <p:cNvSpPr txBox="1"/>
          <p:nvPr/>
        </p:nvSpPr>
        <p:spPr>
          <a:xfrm>
            <a:off x="4318950" y="6382500"/>
            <a:ext cx="323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FF3621"/>
                </a:solidFill>
                <a:latin typeface="DM Sans Medium"/>
                <a:ea typeface="DM Sans Medium"/>
                <a:cs typeface="DM Sans Medium"/>
                <a:sym typeface="DM Sans Medium"/>
              </a:rPr>
              <a:t>https://bit.ly/3SVTniP</a:t>
            </a:r>
            <a:endParaRPr sz="2000">
              <a:solidFill>
                <a:srgbClr val="FF3621"/>
              </a:solidFill>
              <a:latin typeface="DM Sans Medium"/>
              <a:ea typeface="DM Sans Medium"/>
              <a:cs typeface="DM Sans Medium"/>
              <a:sym typeface="DM Sans Medium"/>
            </a:endParaRPr>
          </a:p>
        </p:txBody>
      </p:sp>
      <p:sp>
        <p:nvSpPr>
          <p:cNvPr id="694" name="Google Shape;694;p35"/>
          <p:cNvSpPr txBox="1"/>
          <p:nvPr/>
        </p:nvSpPr>
        <p:spPr>
          <a:xfrm>
            <a:off x="2449500" y="5893925"/>
            <a:ext cx="6972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DM Sans Medium"/>
                <a:ea typeface="DM Sans Medium"/>
                <a:cs typeface="DM Sans Medium"/>
                <a:sym typeface="DM Sans Medium"/>
              </a:rPr>
              <a:t>Power BI Template for Cost Analysis and Cross Charge</a:t>
            </a:r>
            <a:endParaRPr sz="2000">
              <a:solidFill>
                <a:schemeClr val="dk1"/>
              </a:solidFill>
              <a:latin typeface="DM Sans Medium"/>
              <a:ea typeface="DM Sans Medium"/>
              <a:cs typeface="DM Sans Medium"/>
              <a:sym typeface="DM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49237"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Sharing tabular &amp; non-tabular data</a:t>
            </a:r>
            <a:endParaRPr/>
          </a:p>
        </p:txBody>
      </p:sp>
      <p:sp>
        <p:nvSpPr>
          <p:cNvPr id="700" name="Google Shape;700;p36"/>
          <p:cNvSpPr txBox="1">
            <a:spLocks noGrp="1"/>
          </p:cNvSpPr>
          <p:nvPr>
            <p:ph type="subTitle" idx="1"/>
          </p:nvPr>
        </p:nvSpPr>
        <p:spPr>
          <a:xfrm>
            <a:off x="764801" y="1174702"/>
            <a:ext cx="10659300" cy="583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latin typeface="DM Sans Medium"/>
                <a:ea typeface="DM Sans Medium"/>
                <a:cs typeface="DM Sans Medium"/>
                <a:sym typeface="DM Sans Medium"/>
              </a:rPr>
              <a:t>Volumes &amp; AI model sharing with Delta Sharing</a:t>
            </a:r>
            <a:endParaRPr>
              <a:latin typeface="DM Sans Medium"/>
              <a:ea typeface="DM Sans Medium"/>
              <a:cs typeface="DM Sans Medium"/>
              <a:sym typeface="DM Sans Medium"/>
            </a:endParaRPr>
          </a:p>
        </p:txBody>
      </p:sp>
      <p:pic>
        <p:nvPicPr>
          <p:cNvPr id="701" name="Google Shape;701;p36" descr="A cartoon of a person wearing goggles&#10;&#10;Description automatically generated"/>
          <p:cNvPicPr preferRelativeResize="0"/>
          <p:nvPr/>
        </p:nvPicPr>
        <p:blipFill>
          <a:blip r:embed="rId3">
            <a:alphaModFix/>
          </a:blip>
          <a:stretch>
            <a:fillRect/>
          </a:stretch>
        </p:blipFill>
        <p:spPr>
          <a:xfrm>
            <a:off x="10819650" y="102450"/>
            <a:ext cx="1148550" cy="502491"/>
          </a:xfrm>
          <a:prstGeom prst="rect">
            <a:avLst/>
          </a:prstGeom>
          <a:noFill/>
          <a:ln>
            <a:noFill/>
          </a:ln>
        </p:spPr>
      </p:pic>
      <p:pic>
        <p:nvPicPr>
          <p:cNvPr id="702" name="Google Shape;702;p36"/>
          <p:cNvPicPr preferRelativeResize="0"/>
          <p:nvPr/>
        </p:nvPicPr>
        <p:blipFill>
          <a:blip r:embed="rId4">
            <a:alphaModFix/>
          </a:blip>
          <a:stretch>
            <a:fillRect/>
          </a:stretch>
        </p:blipFill>
        <p:spPr>
          <a:xfrm>
            <a:off x="749223" y="1893967"/>
            <a:ext cx="5450301" cy="3109344"/>
          </a:xfrm>
          <a:prstGeom prst="rect">
            <a:avLst/>
          </a:prstGeom>
          <a:noFill/>
          <a:ln>
            <a:noFill/>
          </a:ln>
          <a:effectLst>
            <a:outerShdw blurRad="314325" algn="bl" rotWithShape="0">
              <a:srgbClr val="000000">
                <a:alpha val="16000"/>
              </a:srgbClr>
            </a:outerShdw>
          </a:effectLst>
        </p:spPr>
      </p:pic>
      <p:pic>
        <p:nvPicPr>
          <p:cNvPr id="703" name="Google Shape;703;p36"/>
          <p:cNvPicPr preferRelativeResize="0"/>
          <p:nvPr/>
        </p:nvPicPr>
        <p:blipFill rotWithShape="1">
          <a:blip r:embed="rId5">
            <a:alphaModFix/>
          </a:blip>
          <a:srcRect b="2114"/>
          <a:stretch/>
        </p:blipFill>
        <p:spPr>
          <a:xfrm>
            <a:off x="2689602" y="3583650"/>
            <a:ext cx="2514426" cy="2550575"/>
          </a:xfrm>
          <a:prstGeom prst="rect">
            <a:avLst/>
          </a:prstGeom>
          <a:noFill/>
          <a:ln>
            <a:noFill/>
          </a:ln>
          <a:effectLst>
            <a:outerShdw blurRad="314325" algn="bl" rotWithShape="0">
              <a:srgbClr val="000000">
                <a:alpha val="16000"/>
              </a:srgbClr>
            </a:outerShdw>
          </a:effectLst>
        </p:spPr>
      </p:pic>
      <p:pic>
        <p:nvPicPr>
          <p:cNvPr id="704" name="Google Shape;704;p36"/>
          <p:cNvPicPr preferRelativeResize="0"/>
          <p:nvPr/>
        </p:nvPicPr>
        <p:blipFill rotWithShape="1">
          <a:blip r:embed="rId6">
            <a:alphaModFix/>
          </a:blip>
          <a:srcRect r="8357"/>
          <a:stretch/>
        </p:blipFill>
        <p:spPr>
          <a:xfrm>
            <a:off x="5755462" y="1836675"/>
            <a:ext cx="6075626" cy="2852050"/>
          </a:xfrm>
          <a:prstGeom prst="rect">
            <a:avLst/>
          </a:prstGeom>
          <a:noFill/>
          <a:ln>
            <a:noFill/>
          </a:ln>
          <a:effectLst>
            <a:outerShdw blurRad="300038" dist="9525" dir="5400000" algn="bl" rotWithShape="0">
              <a:srgbClr val="000000">
                <a:alpha val="34000"/>
              </a:srgbClr>
            </a:outerShdw>
          </a:effectLst>
        </p:spPr>
      </p:pic>
      <p:pic>
        <p:nvPicPr>
          <p:cNvPr id="705" name="Google Shape;705;p36"/>
          <p:cNvPicPr preferRelativeResize="0"/>
          <p:nvPr/>
        </p:nvPicPr>
        <p:blipFill rotWithShape="1">
          <a:blip r:embed="rId7">
            <a:alphaModFix/>
          </a:blip>
          <a:srcRect b="54508"/>
          <a:stretch/>
        </p:blipFill>
        <p:spPr>
          <a:xfrm>
            <a:off x="7802325" y="3482350"/>
            <a:ext cx="4247600" cy="1974240"/>
          </a:xfrm>
          <a:prstGeom prst="rect">
            <a:avLst/>
          </a:prstGeom>
          <a:noFill/>
          <a:ln>
            <a:noFill/>
          </a:ln>
          <a:effectLst>
            <a:outerShdw blurRad="300038" dist="9525" dir="5400000" algn="bl" rotWithShape="0">
              <a:srgbClr val="000000">
                <a:alpha val="34000"/>
              </a:srgbClr>
            </a:outerShdw>
          </a:effectLst>
        </p:spPr>
      </p:pic>
      <p:pic>
        <p:nvPicPr>
          <p:cNvPr id="706" name="Google Shape;706;p36"/>
          <p:cNvPicPr preferRelativeResize="0"/>
          <p:nvPr/>
        </p:nvPicPr>
        <p:blipFill rotWithShape="1">
          <a:blip r:embed="rId7">
            <a:alphaModFix/>
          </a:blip>
          <a:srcRect l="1215" t="60502"/>
          <a:stretch/>
        </p:blipFill>
        <p:spPr>
          <a:xfrm>
            <a:off x="6277025" y="4835400"/>
            <a:ext cx="3872353" cy="1581925"/>
          </a:xfrm>
          <a:prstGeom prst="rect">
            <a:avLst/>
          </a:prstGeom>
          <a:noFill/>
          <a:ln>
            <a:noFill/>
          </a:ln>
          <a:effectLst>
            <a:outerShdw blurRad="300038" dist="9525" dir="5400000" algn="bl" rotWithShape="0">
              <a:srgbClr val="000000">
                <a:alpha val="34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000"/>
              <a:buNone/>
            </a:pPr>
            <a:r>
              <a:rPr lang="en-US"/>
              <a:t>How do we get there?</a:t>
            </a:r>
            <a:endParaRPr/>
          </a:p>
        </p:txBody>
      </p:sp>
      <p:sp>
        <p:nvSpPr>
          <p:cNvPr id="712" name="Google Shape;712;p37"/>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713" name="Google Shape;713;p37"/>
          <p:cNvGrpSpPr/>
          <p:nvPr/>
        </p:nvGrpSpPr>
        <p:grpSpPr>
          <a:xfrm>
            <a:off x="722768" y="1803400"/>
            <a:ext cx="10856587" cy="3990300"/>
            <a:chOff x="722768" y="1803400"/>
            <a:chExt cx="10856587" cy="3990300"/>
          </a:xfrm>
        </p:grpSpPr>
        <p:grpSp>
          <p:nvGrpSpPr>
            <p:cNvPr id="714" name="Google Shape;714;p37"/>
            <p:cNvGrpSpPr/>
            <p:nvPr/>
          </p:nvGrpSpPr>
          <p:grpSpPr>
            <a:xfrm>
              <a:off x="722768" y="1803400"/>
              <a:ext cx="2574900" cy="3990300"/>
              <a:chOff x="722768" y="1993900"/>
              <a:chExt cx="2574900" cy="3990300"/>
            </a:xfrm>
          </p:grpSpPr>
          <p:sp>
            <p:nvSpPr>
              <p:cNvPr id="715" name="Google Shape;715;p37"/>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716" name="Google Shape;716;p37"/>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FF3621"/>
                    </a:solidFill>
                    <a:latin typeface="DM Sans"/>
                    <a:ea typeface="DM Sans"/>
                    <a:cs typeface="DM Sans"/>
                    <a:sym typeface="DM Sans"/>
                  </a:rPr>
                  <a:t>Centralized access</a:t>
                </a:r>
                <a:br>
                  <a:rPr lang="en-US" sz="1800" b="1">
                    <a:solidFill>
                      <a:srgbClr val="FF3621"/>
                    </a:solidFill>
                    <a:latin typeface="DM Sans"/>
                    <a:ea typeface="DM Sans"/>
                    <a:cs typeface="DM Sans"/>
                    <a:sym typeface="DM Sans"/>
                  </a:rPr>
                </a:br>
                <a:r>
                  <a:rPr lang="en-US" sz="1800" b="1">
                    <a:solidFill>
                      <a:srgbClr val="FF3621"/>
                    </a:solidFill>
                    <a:latin typeface="DM Sans"/>
                    <a:ea typeface="DM Sans"/>
                    <a:cs typeface="DM Sans"/>
                    <a:sym typeface="DM Sans"/>
                  </a:rPr>
                  <a:t>control for data &amp; AI</a:t>
                </a:r>
                <a:endParaRPr sz="1800" b="1">
                  <a:solidFill>
                    <a:srgbClr val="FF3621"/>
                  </a:solidFill>
                  <a:latin typeface="DM Sans"/>
                  <a:ea typeface="DM Sans"/>
                  <a:cs typeface="DM Sans"/>
                  <a:sym typeface="DM Sans"/>
                </a:endParaRPr>
              </a:p>
            </p:txBody>
          </p:sp>
          <p:pic>
            <p:nvPicPr>
              <p:cNvPr id="717" name="Google Shape;717;p37"/>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grpSp>
          <p:nvGrpSpPr>
            <p:cNvPr id="718" name="Google Shape;718;p37"/>
            <p:cNvGrpSpPr/>
            <p:nvPr/>
          </p:nvGrpSpPr>
          <p:grpSpPr>
            <a:xfrm>
              <a:off x="9004455" y="1803400"/>
              <a:ext cx="2574900" cy="3990300"/>
              <a:chOff x="3419080" y="1803400"/>
              <a:chExt cx="2574900" cy="3990300"/>
            </a:xfrm>
          </p:grpSpPr>
          <p:grpSp>
            <p:nvGrpSpPr>
              <p:cNvPr id="719" name="Google Shape;719;p37"/>
              <p:cNvGrpSpPr/>
              <p:nvPr/>
            </p:nvGrpSpPr>
            <p:grpSpPr>
              <a:xfrm>
                <a:off x="3419080" y="1803400"/>
                <a:ext cx="2574900" cy="3990300"/>
                <a:chOff x="3419080" y="1993900"/>
                <a:chExt cx="2574900" cy="3990300"/>
              </a:xfrm>
            </p:grpSpPr>
            <p:sp>
              <p:nvSpPr>
                <p:cNvPr id="720" name="Google Shape;720;p37"/>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721" name="Google Shape;721;p37"/>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00A972"/>
                      </a:solidFill>
                      <a:latin typeface="DM Sans"/>
                      <a:ea typeface="DM Sans"/>
                      <a:cs typeface="DM Sans"/>
                      <a:sym typeface="DM Sans"/>
                    </a:rPr>
                    <a:t>Lineage &amp;</a:t>
                  </a:r>
                  <a:br>
                    <a:rPr lang="en-US" sz="1800" b="1">
                      <a:solidFill>
                        <a:srgbClr val="00A972"/>
                      </a:solidFill>
                      <a:latin typeface="DM Sans"/>
                      <a:ea typeface="DM Sans"/>
                      <a:cs typeface="DM Sans"/>
                      <a:sym typeface="DM Sans"/>
                    </a:rPr>
                  </a:br>
                  <a:r>
                    <a:rPr lang="en-US" sz="1800" b="1">
                      <a:solidFill>
                        <a:srgbClr val="00A972"/>
                      </a:solidFill>
                      <a:latin typeface="DM Sans"/>
                      <a:ea typeface="DM Sans"/>
                      <a:cs typeface="DM Sans"/>
                      <a:sym typeface="DM Sans"/>
                    </a:rPr>
                    <a:t>data quality</a:t>
                  </a:r>
                  <a:endParaRPr sz="1800" b="1">
                    <a:solidFill>
                      <a:srgbClr val="00A972"/>
                    </a:solidFill>
                    <a:latin typeface="DM Sans"/>
                    <a:ea typeface="DM Sans"/>
                    <a:cs typeface="DM Sans"/>
                    <a:sym typeface="DM Sans"/>
                  </a:endParaRPr>
                </a:p>
              </p:txBody>
            </p:sp>
          </p:grpSp>
          <p:pic>
            <p:nvPicPr>
              <p:cNvPr id="722" name="Google Shape;722;p37"/>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723" name="Google Shape;723;p37"/>
            <p:cNvGrpSpPr/>
            <p:nvPr/>
          </p:nvGrpSpPr>
          <p:grpSpPr>
            <a:xfrm>
              <a:off x="3496275" y="1803400"/>
              <a:ext cx="2574900" cy="3990300"/>
              <a:chOff x="6118550" y="1803400"/>
              <a:chExt cx="2574900" cy="3990300"/>
            </a:xfrm>
          </p:grpSpPr>
          <p:grpSp>
            <p:nvGrpSpPr>
              <p:cNvPr id="724" name="Google Shape;724;p37"/>
              <p:cNvGrpSpPr/>
              <p:nvPr/>
            </p:nvGrpSpPr>
            <p:grpSpPr>
              <a:xfrm>
                <a:off x="6118550" y="1803400"/>
                <a:ext cx="2574900" cy="3990300"/>
                <a:chOff x="6118550" y="1993900"/>
                <a:chExt cx="2574900" cy="3990300"/>
              </a:xfrm>
            </p:grpSpPr>
            <p:sp>
              <p:nvSpPr>
                <p:cNvPr id="725" name="Google Shape;725;p37"/>
                <p:cNvSpPr/>
                <p:nvPr/>
              </p:nvSpPr>
              <p:spPr>
                <a:xfrm>
                  <a:off x="615985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726" name="Google Shape;726;p37"/>
                <p:cNvSpPr/>
                <p:nvPr/>
              </p:nvSpPr>
              <p:spPr>
                <a:xfrm>
                  <a:off x="6118550" y="4267506"/>
                  <a:ext cx="2574900" cy="623100"/>
                </a:xfrm>
                <a:prstGeom prst="rect">
                  <a:avLst/>
                </a:prstGeom>
                <a:noFill/>
                <a:ln>
                  <a:noFill/>
                </a:ln>
              </p:spPr>
              <p:txBody>
                <a:bodyPr spcFirstLastPara="1" wrap="square" lIns="121875" tIns="121875" rIns="121875" bIns="121875" anchor="t" anchorCtr="0">
                  <a:noAutofit/>
                </a:bodyPr>
                <a:lstStyle/>
                <a:p>
                  <a:pPr marL="0" lvl="0" indent="0" algn="ctr" rtl="0">
                    <a:spcBef>
                      <a:spcPts val="0"/>
                    </a:spcBef>
                    <a:spcAft>
                      <a:spcPts val="0"/>
                    </a:spcAft>
                    <a:buClr>
                      <a:srgbClr val="000000"/>
                    </a:buClr>
                    <a:buSzPts val="1800"/>
                    <a:buFont typeface="Arial"/>
                    <a:buNone/>
                  </a:pPr>
                  <a:r>
                    <a:rPr lang="en-US" sz="1800" b="1">
                      <a:solidFill>
                        <a:srgbClr val="4359FF"/>
                      </a:solidFill>
                      <a:latin typeface="DM Sans"/>
                      <a:ea typeface="DM Sans"/>
                      <a:cs typeface="DM Sans"/>
                      <a:sym typeface="DM Sans"/>
                    </a:rPr>
                    <a:t>Built-in data search and discovery</a:t>
                  </a:r>
                  <a:endParaRPr sz="1800" b="1">
                    <a:solidFill>
                      <a:srgbClr val="4359FF"/>
                    </a:solidFill>
                    <a:latin typeface="DM Sans"/>
                    <a:ea typeface="DM Sans"/>
                    <a:cs typeface="DM Sans"/>
                    <a:sym typeface="DM Sans"/>
                  </a:endParaRPr>
                </a:p>
              </p:txBody>
            </p:sp>
          </p:grpSp>
          <p:pic>
            <p:nvPicPr>
              <p:cNvPr id="727" name="Google Shape;727;p37"/>
              <p:cNvPicPr preferRelativeResize="0"/>
              <p:nvPr/>
            </p:nvPicPr>
            <p:blipFill rotWithShape="1">
              <a:blip r:embed="rId5">
                <a:alphaModFix/>
              </a:blip>
              <a:srcRect/>
              <a:stretch/>
            </p:blipFill>
            <p:spPr>
              <a:xfrm>
                <a:off x="6718102" y="2714615"/>
                <a:ext cx="1428750" cy="1428750"/>
              </a:xfrm>
              <a:prstGeom prst="rect">
                <a:avLst/>
              </a:prstGeom>
              <a:noFill/>
              <a:ln>
                <a:noFill/>
              </a:ln>
            </p:spPr>
          </p:pic>
        </p:grpSp>
        <p:grpSp>
          <p:nvGrpSpPr>
            <p:cNvPr id="728" name="Google Shape;728;p37"/>
            <p:cNvGrpSpPr/>
            <p:nvPr/>
          </p:nvGrpSpPr>
          <p:grpSpPr>
            <a:xfrm>
              <a:off x="6316420" y="1803400"/>
              <a:ext cx="2574900" cy="3990300"/>
              <a:chOff x="8917645" y="1803400"/>
              <a:chExt cx="2574900" cy="3990300"/>
            </a:xfrm>
          </p:grpSpPr>
          <p:grpSp>
            <p:nvGrpSpPr>
              <p:cNvPr id="729" name="Google Shape;729;p37"/>
              <p:cNvGrpSpPr/>
              <p:nvPr/>
            </p:nvGrpSpPr>
            <p:grpSpPr>
              <a:xfrm>
                <a:off x="8917645" y="1803400"/>
                <a:ext cx="2574900" cy="3990300"/>
                <a:chOff x="8917645" y="1993900"/>
                <a:chExt cx="2574900" cy="3990300"/>
              </a:xfrm>
            </p:grpSpPr>
            <p:sp>
              <p:nvSpPr>
                <p:cNvPr id="730" name="Google Shape;730;p37"/>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731" name="Google Shape;731;p37"/>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BF8000"/>
                      </a:solidFill>
                      <a:latin typeface="DM Sans"/>
                      <a:ea typeface="DM Sans"/>
                      <a:cs typeface="DM Sans"/>
                      <a:sym typeface="DM Sans"/>
                    </a:rPr>
                    <a:t>Performance &amp; scalability</a:t>
                  </a:r>
                  <a:endParaRPr sz="1800" b="1">
                    <a:solidFill>
                      <a:srgbClr val="BF8000"/>
                    </a:solidFill>
                    <a:latin typeface="DM Sans"/>
                    <a:ea typeface="DM Sans"/>
                    <a:cs typeface="DM Sans"/>
                    <a:sym typeface="DM Sans"/>
                  </a:endParaRPr>
                </a:p>
              </p:txBody>
            </p:sp>
          </p:grpSp>
          <p:pic>
            <p:nvPicPr>
              <p:cNvPr id="732" name="Google Shape;732;p37"/>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grpSp>
      <p:sp>
        <p:nvSpPr>
          <p:cNvPr id="733" name="Google Shape;733;p37"/>
          <p:cNvSpPr/>
          <p:nvPr/>
        </p:nvSpPr>
        <p:spPr>
          <a:xfrm>
            <a:off x="478045" y="1595325"/>
            <a:ext cx="56862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4" name="Google Shape;734;p37"/>
          <p:cNvSpPr/>
          <p:nvPr/>
        </p:nvSpPr>
        <p:spPr>
          <a:xfrm>
            <a:off x="8955308" y="1595325"/>
            <a:ext cx="28356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5" name="Google Shape;735;p37"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8"/>
          <p:cNvSpPr txBox="1">
            <a:spLocks noGrp="1"/>
          </p:cNvSpPr>
          <p:nvPr>
            <p:ph type="title"/>
          </p:nvPr>
        </p:nvSpPr>
        <p:spPr>
          <a:xfrm>
            <a:off x="749245" y="1462968"/>
            <a:ext cx="4026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4000"/>
              <a:buFont typeface="DM Sans Medium"/>
              <a:buNone/>
            </a:pPr>
            <a:r>
              <a:rPr lang="en-US"/>
              <a:t>Predictive</a:t>
            </a:r>
            <a:br>
              <a:rPr lang="en-US"/>
            </a:br>
            <a:r>
              <a:rPr lang="en-US"/>
              <a:t>optimization</a:t>
            </a:r>
            <a:endParaRPr/>
          </a:p>
        </p:txBody>
      </p:sp>
      <p:sp>
        <p:nvSpPr>
          <p:cNvPr id="741" name="Google Shape;741;p38"/>
          <p:cNvSpPr txBox="1">
            <a:spLocks noGrp="1"/>
          </p:cNvSpPr>
          <p:nvPr>
            <p:ph type="body" idx="1"/>
          </p:nvPr>
        </p:nvSpPr>
        <p:spPr>
          <a:xfrm>
            <a:off x="761809" y="2814495"/>
            <a:ext cx="4711800" cy="3291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SzPts val="2400"/>
              <a:buNone/>
            </a:pPr>
            <a:r>
              <a:rPr lang="en-US" b="1"/>
              <a:t>Challenge</a:t>
            </a:r>
            <a:endParaRPr b="1"/>
          </a:p>
          <a:p>
            <a:pPr marL="0" marR="0" lvl="0" indent="0" algn="l" rtl="0">
              <a:lnSpc>
                <a:spcPct val="115000"/>
              </a:lnSpc>
              <a:spcBef>
                <a:spcPts val="1100"/>
              </a:spcBef>
              <a:spcAft>
                <a:spcPts val="0"/>
              </a:spcAft>
              <a:buSzPts val="2400"/>
              <a:buNone/>
            </a:pPr>
            <a:r>
              <a:rPr lang="en-US"/>
              <a:t>Tables can can be optimized for faster price-performance, but…</a:t>
            </a:r>
            <a:endParaRPr/>
          </a:p>
          <a:p>
            <a:pPr marL="292100" marR="0" lvl="0" indent="-292100" algn="l" rtl="0">
              <a:lnSpc>
                <a:spcPct val="115000"/>
              </a:lnSpc>
              <a:spcBef>
                <a:spcPts val="1100"/>
              </a:spcBef>
              <a:spcAft>
                <a:spcPts val="0"/>
              </a:spcAft>
              <a:buClr>
                <a:schemeClr val="dk2"/>
              </a:buClr>
              <a:buSzPts val="2400"/>
              <a:buFont typeface="Arial"/>
              <a:buChar char="•"/>
            </a:pPr>
            <a:r>
              <a:rPr lang="en-US"/>
              <a:t>Which tables?</a:t>
            </a:r>
            <a:endParaRPr/>
          </a:p>
          <a:p>
            <a:pPr marL="292100" marR="0" lvl="0" indent="-292100" algn="l" rtl="0">
              <a:lnSpc>
                <a:spcPct val="115000"/>
              </a:lnSpc>
              <a:spcBef>
                <a:spcPts val="0"/>
              </a:spcBef>
              <a:spcAft>
                <a:spcPts val="0"/>
              </a:spcAft>
              <a:buClr>
                <a:schemeClr val="dk2"/>
              </a:buClr>
              <a:buSzPts val="2400"/>
              <a:buFont typeface="Arial"/>
              <a:buChar char="•"/>
            </a:pPr>
            <a:r>
              <a:rPr lang="en-US"/>
              <a:t>How often?</a:t>
            </a:r>
            <a:endParaRPr/>
          </a:p>
          <a:p>
            <a:pPr marL="292100" marR="0" lvl="0" indent="-292100" algn="l" rtl="0">
              <a:lnSpc>
                <a:spcPct val="115000"/>
              </a:lnSpc>
              <a:spcBef>
                <a:spcPts val="0"/>
              </a:spcBef>
              <a:spcAft>
                <a:spcPts val="0"/>
              </a:spcAft>
              <a:buClr>
                <a:schemeClr val="dk2"/>
              </a:buClr>
              <a:buSzPts val="2400"/>
              <a:buFont typeface="Arial"/>
              <a:buChar char="•"/>
            </a:pPr>
            <a:r>
              <a:rPr lang="en-US"/>
              <a:t>What optimizations?</a:t>
            </a:r>
            <a:endParaRPr/>
          </a:p>
          <a:p>
            <a:pPr marL="0" marR="0" lvl="0" indent="0" algn="l" rtl="0">
              <a:lnSpc>
                <a:spcPct val="115000"/>
              </a:lnSpc>
              <a:spcBef>
                <a:spcPts val="1100"/>
              </a:spcBef>
              <a:spcAft>
                <a:spcPts val="0"/>
              </a:spcAft>
              <a:buSzPts val="2400"/>
              <a:buNone/>
            </a:pPr>
            <a:endParaRPr/>
          </a:p>
          <a:p>
            <a:pPr marL="0" marR="0" lvl="0" indent="0" algn="l" rtl="0">
              <a:lnSpc>
                <a:spcPct val="115000"/>
              </a:lnSpc>
              <a:spcBef>
                <a:spcPts val="1100"/>
              </a:spcBef>
              <a:spcAft>
                <a:spcPts val="0"/>
              </a:spcAft>
              <a:buSzPts val="2400"/>
              <a:buNone/>
            </a:pPr>
            <a:endParaRPr/>
          </a:p>
          <a:p>
            <a:pPr marL="0" marR="0" lvl="0" indent="0" algn="l" rtl="0">
              <a:lnSpc>
                <a:spcPct val="115000"/>
              </a:lnSpc>
              <a:spcBef>
                <a:spcPts val="1100"/>
              </a:spcBef>
              <a:spcAft>
                <a:spcPts val="0"/>
              </a:spcAft>
              <a:buSzPts val="2400"/>
              <a:buNone/>
            </a:pPr>
            <a:endParaRPr/>
          </a:p>
        </p:txBody>
      </p:sp>
      <p:sp>
        <p:nvSpPr>
          <p:cNvPr id="742" name="Google Shape;742;p38"/>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19</a:t>
            </a:fld>
            <a:endParaRPr/>
          </a:p>
        </p:txBody>
      </p:sp>
      <p:pic>
        <p:nvPicPr>
          <p:cNvPr id="743" name="Google Shape;743;p38"/>
          <p:cNvPicPr preferRelativeResize="0"/>
          <p:nvPr/>
        </p:nvPicPr>
        <p:blipFill rotWithShape="1">
          <a:blip r:embed="rId3">
            <a:alphaModFix/>
          </a:blip>
          <a:srcRect t="9041" r="21709"/>
          <a:stretch/>
        </p:blipFill>
        <p:spPr>
          <a:xfrm>
            <a:off x="5885540" y="2499225"/>
            <a:ext cx="4711752" cy="3732350"/>
          </a:xfrm>
          <a:prstGeom prst="rect">
            <a:avLst/>
          </a:prstGeom>
          <a:noFill/>
          <a:ln>
            <a:noFill/>
          </a:ln>
          <a:effectLst>
            <a:outerShdw blurRad="57150" dist="19050" dir="5400000" algn="bl" rotWithShape="0">
              <a:srgbClr val="000000">
                <a:alpha val="50000"/>
              </a:srgbClr>
            </a:outerShdw>
          </a:effectLst>
        </p:spPr>
      </p:pic>
      <p:pic>
        <p:nvPicPr>
          <p:cNvPr id="744" name="Google Shape;744;p38"/>
          <p:cNvPicPr preferRelativeResize="0"/>
          <p:nvPr/>
        </p:nvPicPr>
        <p:blipFill rotWithShape="1">
          <a:blip r:embed="rId4">
            <a:alphaModFix/>
          </a:blip>
          <a:srcRect r="36624" b="6794"/>
          <a:stretch/>
        </p:blipFill>
        <p:spPr>
          <a:xfrm>
            <a:off x="7270725" y="1043850"/>
            <a:ext cx="4711750" cy="3625050"/>
          </a:xfrm>
          <a:prstGeom prst="rect">
            <a:avLst/>
          </a:prstGeom>
          <a:noFill/>
          <a:ln>
            <a:noFill/>
          </a:ln>
          <a:effectLst>
            <a:outerShdw blurRad="57150" dist="19050" dir="5400000" algn="bl" rotWithShape="0">
              <a:srgbClr val="000000">
                <a:alpha val="50000"/>
              </a:srgbClr>
            </a:outerShdw>
          </a:effectLst>
        </p:spPr>
      </p:pic>
      <p:pic>
        <p:nvPicPr>
          <p:cNvPr id="745" name="Google Shape;745;p38" descr="A cartoon of a person wearing goggles&#10;&#10;Description automatically generated"/>
          <p:cNvPicPr preferRelativeResize="0"/>
          <p:nvPr/>
        </p:nvPicPr>
        <p:blipFill>
          <a:blip r:embed="rId5">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749245" y="535598"/>
            <a:ext cx="10512600" cy="58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sz="4000">
                <a:latin typeface="DM Sans Medium"/>
                <a:ea typeface="DM Sans Medium"/>
                <a:cs typeface="DM Sans Medium"/>
                <a:sym typeface="DM Sans Medium"/>
              </a:rPr>
              <a:t>Data and AI governance is complex</a:t>
            </a:r>
            <a:endParaRPr sz="4000">
              <a:latin typeface="DM Sans Medium"/>
              <a:ea typeface="DM Sans Medium"/>
              <a:cs typeface="DM Sans Medium"/>
              <a:sym typeface="DM Sans Medium"/>
            </a:endParaRPr>
          </a:p>
        </p:txBody>
      </p:sp>
      <p:grpSp>
        <p:nvGrpSpPr>
          <p:cNvPr id="165" name="Google Shape;165;p21"/>
          <p:cNvGrpSpPr/>
          <p:nvPr/>
        </p:nvGrpSpPr>
        <p:grpSpPr>
          <a:xfrm>
            <a:off x="6303483" y="1292675"/>
            <a:ext cx="5270842" cy="5029800"/>
            <a:chOff x="6303483" y="1292675"/>
            <a:chExt cx="5270842" cy="5029800"/>
          </a:xfrm>
        </p:grpSpPr>
        <p:sp>
          <p:nvSpPr>
            <p:cNvPr id="166" name="Google Shape;166;p21"/>
            <p:cNvSpPr/>
            <p:nvPr/>
          </p:nvSpPr>
          <p:spPr>
            <a:xfrm>
              <a:off x="8604325" y="1292675"/>
              <a:ext cx="2970000" cy="5029800"/>
            </a:xfrm>
            <a:prstGeom prst="rect">
              <a:avLst/>
            </a:prstGeom>
            <a:noFill/>
            <a:ln w="25400" cap="flat" cmpd="sng">
              <a:solidFill>
                <a:srgbClr val="133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 name="Google Shape;167;p21"/>
            <p:cNvSpPr txBox="1"/>
            <p:nvPr/>
          </p:nvSpPr>
          <p:spPr>
            <a:xfrm rot="1902">
              <a:off x="6697961" y="2176362"/>
              <a:ext cx="1626300" cy="6309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Permissions</a:t>
              </a:r>
              <a:br>
                <a:rPr lang="en-US" sz="1200" b="0" i="0" u="none" strike="noStrike" cap="none">
                  <a:solidFill>
                    <a:schemeClr val="dk1"/>
                  </a:solidFill>
                  <a:latin typeface="DM Sans"/>
                  <a:ea typeface="DM Sans"/>
                  <a:cs typeface="DM Sans"/>
                  <a:sym typeface="DM Sans"/>
                </a:rPr>
              </a:br>
              <a:r>
                <a:rPr lang="en-US" sz="1200" b="0" i="0" u="none" strike="noStrike" cap="none">
                  <a:solidFill>
                    <a:schemeClr val="dk1"/>
                  </a:solidFill>
                  <a:latin typeface="DM Sans"/>
                  <a:ea typeface="DM Sans"/>
                  <a:cs typeface="DM Sans"/>
                  <a:sym typeface="DM Sans"/>
                </a:rPr>
                <a:t>on files</a:t>
              </a:r>
              <a:endParaRPr sz="1200" b="0" i="0" u="none" strike="noStrike" cap="none">
                <a:solidFill>
                  <a:schemeClr val="dk1"/>
                </a:solidFill>
                <a:latin typeface="DM Sans"/>
                <a:ea typeface="DM Sans"/>
                <a:cs typeface="DM Sans"/>
                <a:sym typeface="DM Sans"/>
              </a:endParaRPr>
            </a:p>
          </p:txBody>
        </p:sp>
        <p:sp>
          <p:nvSpPr>
            <p:cNvPr id="168" name="Google Shape;168;p21"/>
            <p:cNvSpPr txBox="1"/>
            <p:nvPr/>
          </p:nvSpPr>
          <p:spPr>
            <a:xfrm rot="2135">
              <a:off x="6303632" y="3154746"/>
              <a:ext cx="2415000" cy="6309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Permissions on tables,</a:t>
              </a:r>
              <a:br>
                <a:rPr lang="en-US" sz="1200" b="0" i="0" u="none" strike="noStrike" cap="none">
                  <a:solidFill>
                    <a:schemeClr val="dk1"/>
                  </a:solidFill>
                  <a:latin typeface="DM Sans"/>
                  <a:ea typeface="DM Sans"/>
                  <a:cs typeface="DM Sans"/>
                  <a:sym typeface="DM Sans"/>
                </a:rPr>
              </a:br>
              <a:r>
                <a:rPr lang="en-US" sz="1200" b="0" i="0" u="none" strike="noStrike" cap="none">
                  <a:solidFill>
                    <a:schemeClr val="dk1"/>
                  </a:solidFill>
                  <a:latin typeface="DM Sans"/>
                  <a:ea typeface="DM Sans"/>
                  <a:cs typeface="DM Sans"/>
                  <a:sym typeface="DM Sans"/>
                </a:rPr>
                <a:t>rows and columns</a:t>
              </a:r>
              <a:endParaRPr sz="1200" b="0" i="0" u="none" strike="noStrike" cap="none">
                <a:solidFill>
                  <a:schemeClr val="dk1"/>
                </a:solidFill>
                <a:latin typeface="DM Sans"/>
                <a:ea typeface="DM Sans"/>
                <a:cs typeface="DM Sans"/>
                <a:sym typeface="DM Sans"/>
              </a:endParaRPr>
            </a:p>
          </p:txBody>
        </p:sp>
        <p:sp>
          <p:nvSpPr>
            <p:cNvPr id="169" name="Google Shape;169;p21"/>
            <p:cNvSpPr txBox="1"/>
            <p:nvPr/>
          </p:nvSpPr>
          <p:spPr>
            <a:xfrm rot="1902">
              <a:off x="6656914" y="4132088"/>
              <a:ext cx="1626300" cy="6309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Permissions on ML models, features</a:t>
              </a:r>
              <a:endParaRPr sz="1200" b="0" i="0" u="none" strike="noStrike" cap="none">
                <a:solidFill>
                  <a:schemeClr val="dk1"/>
                </a:solidFill>
                <a:latin typeface="DM Sans"/>
                <a:ea typeface="DM Sans"/>
                <a:cs typeface="DM Sans"/>
                <a:sym typeface="DM Sans"/>
              </a:endParaRPr>
            </a:p>
          </p:txBody>
        </p:sp>
        <p:sp>
          <p:nvSpPr>
            <p:cNvPr id="170" name="Google Shape;170;p21"/>
            <p:cNvSpPr txBox="1"/>
            <p:nvPr/>
          </p:nvSpPr>
          <p:spPr>
            <a:xfrm rot="2103">
              <a:off x="6530279" y="5111515"/>
              <a:ext cx="1961700" cy="6309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Permissions on</a:t>
              </a:r>
              <a:br>
                <a:rPr lang="en-US" sz="1200" b="0" i="0" u="none" strike="noStrike" cap="none">
                  <a:solidFill>
                    <a:schemeClr val="dk1"/>
                  </a:solidFill>
                  <a:latin typeface="DM Sans"/>
                  <a:ea typeface="DM Sans"/>
                  <a:cs typeface="DM Sans"/>
                  <a:sym typeface="DM Sans"/>
                </a:rPr>
              </a:br>
              <a:r>
                <a:rPr lang="en-US" sz="1200" b="0" i="0" u="none" strike="noStrike" cap="none">
                  <a:solidFill>
                    <a:schemeClr val="dk1"/>
                  </a:solidFill>
                  <a:latin typeface="DM Sans"/>
                  <a:ea typeface="DM Sans"/>
                  <a:cs typeface="DM Sans"/>
                  <a:sym typeface="DM Sans"/>
                </a:rPr>
                <a:t>reports, dashboards</a:t>
              </a:r>
              <a:endParaRPr sz="1200" b="0" i="0" u="none" strike="noStrike" cap="none">
                <a:solidFill>
                  <a:schemeClr val="dk1"/>
                </a:solidFill>
                <a:latin typeface="DM Sans"/>
                <a:ea typeface="DM Sans"/>
                <a:cs typeface="DM Sans"/>
                <a:sym typeface="DM Sans"/>
              </a:endParaRPr>
            </a:p>
          </p:txBody>
        </p:sp>
        <p:sp>
          <p:nvSpPr>
            <p:cNvPr id="171" name="Google Shape;171;p21"/>
            <p:cNvSpPr txBox="1"/>
            <p:nvPr/>
          </p:nvSpPr>
          <p:spPr>
            <a:xfrm>
              <a:off x="8604325" y="1380900"/>
              <a:ext cx="2970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DM Sans"/>
                  <a:ea typeface="DM Sans"/>
                  <a:cs typeface="DM Sans"/>
                  <a:sym typeface="DM Sans"/>
                </a:rPr>
                <a:t>Data governance team</a:t>
              </a:r>
              <a:endParaRPr sz="2000" b="0" i="0" u="none" strike="noStrike" cap="none">
                <a:solidFill>
                  <a:schemeClr val="dk2"/>
                </a:solidFill>
                <a:latin typeface="DM Sans"/>
                <a:ea typeface="DM Sans"/>
                <a:cs typeface="DM Sans"/>
                <a:sym typeface="DM Sans"/>
              </a:endParaRPr>
            </a:p>
          </p:txBody>
        </p:sp>
        <p:sp>
          <p:nvSpPr>
            <p:cNvPr id="172" name="Google Shape;172;p21"/>
            <p:cNvSpPr/>
            <p:nvPr/>
          </p:nvSpPr>
          <p:spPr>
            <a:xfrm>
              <a:off x="10095254" y="2869342"/>
              <a:ext cx="1383300" cy="561900"/>
            </a:xfrm>
            <a:prstGeom prst="roundRect">
              <a:avLst>
                <a:gd name="adj" fmla="val 16667"/>
              </a:avLst>
            </a:prstGeom>
            <a:solidFill>
              <a:srgbClr val="0D181C"/>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accent4"/>
                  </a:solidFill>
                  <a:latin typeface="DM Sans"/>
                  <a:ea typeface="DM Sans"/>
                  <a:cs typeface="DM Sans"/>
                  <a:sym typeface="DM Sans"/>
                </a:rPr>
                <a:t>“How to secure </a:t>
              </a:r>
              <a:r>
                <a:rPr lang="en-US" sz="1050">
                  <a:solidFill>
                    <a:schemeClr val="accent4"/>
                  </a:solidFill>
                  <a:latin typeface="DM Sans"/>
                  <a:ea typeface="DM Sans"/>
                  <a:cs typeface="DM Sans"/>
                  <a:sym typeface="DM Sans"/>
                </a:rPr>
                <a:t>these assets</a:t>
              </a:r>
              <a:r>
                <a:rPr lang="en-US" sz="1050" b="0" i="0" u="none" strike="noStrike" cap="none">
                  <a:solidFill>
                    <a:schemeClr val="accent4"/>
                  </a:solidFill>
                  <a:latin typeface="DM Sans"/>
                  <a:ea typeface="DM Sans"/>
                  <a:cs typeface="DM Sans"/>
                  <a:sym typeface="DM Sans"/>
                </a:rPr>
                <a:t>?”</a:t>
              </a:r>
              <a:endParaRPr sz="1050" b="0" i="0" u="none" strike="noStrike" cap="none">
                <a:solidFill>
                  <a:schemeClr val="accent4"/>
                </a:solidFill>
                <a:latin typeface="DM Sans"/>
                <a:ea typeface="DM Sans"/>
                <a:cs typeface="DM Sans"/>
                <a:sym typeface="DM Sans"/>
              </a:endParaRPr>
            </a:p>
          </p:txBody>
        </p:sp>
        <p:sp>
          <p:nvSpPr>
            <p:cNvPr id="173" name="Google Shape;173;p21"/>
            <p:cNvSpPr/>
            <p:nvPr/>
          </p:nvSpPr>
          <p:spPr>
            <a:xfrm>
              <a:off x="10095254" y="3847412"/>
              <a:ext cx="1383300" cy="561900"/>
            </a:xfrm>
            <a:prstGeom prst="roundRect">
              <a:avLst>
                <a:gd name="adj" fmla="val 16667"/>
              </a:avLst>
            </a:prstGeom>
            <a:solidFill>
              <a:srgbClr val="0D181C"/>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accent4"/>
                  </a:solidFill>
                  <a:latin typeface="DM Sans"/>
                  <a:ea typeface="DM Sans"/>
                  <a:cs typeface="DM Sans"/>
                  <a:sym typeface="DM Sans"/>
                </a:rPr>
                <a:t>“Who is accessing them</a:t>
              </a:r>
              <a:r>
                <a:rPr lang="en-US" sz="1050">
                  <a:solidFill>
                    <a:schemeClr val="accent4"/>
                  </a:solidFill>
                  <a:latin typeface="DM Sans"/>
                  <a:ea typeface="DM Sans"/>
                  <a:cs typeface="DM Sans"/>
                  <a:sym typeface="DM Sans"/>
                </a:rPr>
                <a:t> and how</a:t>
              </a:r>
              <a:r>
                <a:rPr lang="en-US" sz="1050" b="0" i="0" u="none" strike="noStrike" cap="none">
                  <a:solidFill>
                    <a:schemeClr val="accent4"/>
                  </a:solidFill>
                  <a:latin typeface="DM Sans"/>
                  <a:ea typeface="DM Sans"/>
                  <a:cs typeface="DM Sans"/>
                  <a:sym typeface="DM Sans"/>
                </a:rPr>
                <a:t>?”</a:t>
              </a:r>
              <a:endParaRPr sz="1050" b="0" i="0" u="none" strike="noStrike" cap="none">
                <a:solidFill>
                  <a:schemeClr val="accent4"/>
                </a:solidFill>
                <a:latin typeface="DM Sans"/>
                <a:ea typeface="DM Sans"/>
                <a:cs typeface="DM Sans"/>
                <a:sym typeface="DM Sans"/>
              </a:endParaRPr>
            </a:p>
          </p:txBody>
        </p:sp>
        <p:sp>
          <p:nvSpPr>
            <p:cNvPr id="174" name="Google Shape;174;p21"/>
            <p:cNvSpPr/>
            <p:nvPr/>
          </p:nvSpPr>
          <p:spPr>
            <a:xfrm>
              <a:off x="10095254" y="4825482"/>
              <a:ext cx="1383300" cy="561900"/>
            </a:xfrm>
            <a:prstGeom prst="roundRect">
              <a:avLst>
                <a:gd name="adj" fmla="val 16667"/>
              </a:avLst>
            </a:prstGeom>
            <a:solidFill>
              <a:srgbClr val="0D181C"/>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accent4"/>
                  </a:solidFill>
                  <a:latin typeface="DM Sans"/>
                  <a:ea typeface="DM Sans"/>
                  <a:cs typeface="DM Sans"/>
                  <a:sym typeface="DM Sans"/>
                </a:rPr>
                <a:t>“</a:t>
              </a:r>
              <a:r>
                <a:rPr lang="en-US" sz="1050">
                  <a:solidFill>
                    <a:schemeClr val="accent4"/>
                  </a:solidFill>
                  <a:latin typeface="DM Sans"/>
                  <a:ea typeface="DM Sans"/>
                  <a:cs typeface="DM Sans"/>
                  <a:sym typeface="DM Sans"/>
                </a:rPr>
                <a:t>Are we compliant?</a:t>
              </a:r>
              <a:r>
                <a:rPr lang="en-US" sz="1050" b="0" i="0" u="none" strike="noStrike" cap="none">
                  <a:solidFill>
                    <a:schemeClr val="accent4"/>
                  </a:solidFill>
                  <a:latin typeface="DM Sans"/>
                  <a:ea typeface="DM Sans"/>
                  <a:cs typeface="DM Sans"/>
                  <a:sym typeface="DM Sans"/>
                </a:rPr>
                <a:t>”</a:t>
              </a:r>
              <a:endParaRPr sz="1050" b="0" i="0" u="none" strike="noStrike" cap="none">
                <a:solidFill>
                  <a:schemeClr val="accent4"/>
                </a:solidFill>
                <a:latin typeface="DM Sans"/>
                <a:ea typeface="DM Sans"/>
                <a:cs typeface="DM Sans"/>
                <a:sym typeface="DM Sans"/>
              </a:endParaRPr>
            </a:p>
          </p:txBody>
        </p:sp>
        <p:sp>
          <p:nvSpPr>
            <p:cNvPr id="175" name="Google Shape;175;p21"/>
            <p:cNvSpPr/>
            <p:nvPr/>
          </p:nvSpPr>
          <p:spPr>
            <a:xfrm>
              <a:off x="9554671" y="2496034"/>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 name="Google Shape;176;p21"/>
            <p:cNvSpPr/>
            <p:nvPr/>
          </p:nvSpPr>
          <p:spPr>
            <a:xfrm>
              <a:off x="9554671" y="3474104"/>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 name="Google Shape;177;p21"/>
            <p:cNvSpPr/>
            <p:nvPr/>
          </p:nvSpPr>
          <p:spPr>
            <a:xfrm>
              <a:off x="9554671" y="4452174"/>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 name="Google Shape;178;p21"/>
            <p:cNvSpPr/>
            <p:nvPr/>
          </p:nvSpPr>
          <p:spPr>
            <a:xfrm>
              <a:off x="9554671" y="543024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21"/>
            <p:cNvSpPr/>
            <p:nvPr/>
          </p:nvSpPr>
          <p:spPr>
            <a:xfrm>
              <a:off x="9941451" y="3221374"/>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21"/>
            <p:cNvSpPr/>
            <p:nvPr/>
          </p:nvSpPr>
          <p:spPr>
            <a:xfrm rot="10800000" flipH="1">
              <a:off x="9941451" y="2888168"/>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21"/>
            <p:cNvSpPr/>
            <p:nvPr/>
          </p:nvSpPr>
          <p:spPr>
            <a:xfrm>
              <a:off x="9941451" y="4217783"/>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21"/>
            <p:cNvSpPr/>
            <p:nvPr/>
          </p:nvSpPr>
          <p:spPr>
            <a:xfrm rot="10800000" flipH="1">
              <a:off x="9941451" y="3884577"/>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21"/>
            <p:cNvSpPr/>
            <p:nvPr/>
          </p:nvSpPr>
          <p:spPr>
            <a:xfrm>
              <a:off x="9941451" y="5189184"/>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21"/>
            <p:cNvSpPr/>
            <p:nvPr/>
          </p:nvSpPr>
          <p:spPr>
            <a:xfrm rot="10800000" flipH="1">
              <a:off x="9941451" y="4855978"/>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5" name="Google Shape;185;p21"/>
            <p:cNvCxnSpPr/>
            <p:nvPr/>
          </p:nvCxnSpPr>
          <p:spPr>
            <a:xfrm rot="10800000" flipH="1">
              <a:off x="6625986" y="2747090"/>
              <a:ext cx="2805000" cy="15600"/>
            </a:xfrm>
            <a:prstGeom prst="straightConnector1">
              <a:avLst/>
            </a:prstGeom>
            <a:noFill/>
            <a:ln w="9525" cap="flat" cmpd="sng">
              <a:solidFill>
                <a:schemeClr val="accent2"/>
              </a:solidFill>
              <a:prstDash val="dash"/>
              <a:round/>
              <a:headEnd type="stealth" w="med" len="med"/>
              <a:tailEnd type="none" w="sm" len="sm"/>
            </a:ln>
          </p:spPr>
        </p:cxnSp>
        <p:cxnSp>
          <p:nvCxnSpPr>
            <p:cNvPr id="186" name="Google Shape;186;p21"/>
            <p:cNvCxnSpPr/>
            <p:nvPr/>
          </p:nvCxnSpPr>
          <p:spPr>
            <a:xfrm rot="10800000" flipH="1">
              <a:off x="6625986" y="3729114"/>
              <a:ext cx="2805000" cy="15600"/>
            </a:xfrm>
            <a:prstGeom prst="straightConnector1">
              <a:avLst/>
            </a:prstGeom>
            <a:noFill/>
            <a:ln w="9525" cap="flat" cmpd="sng">
              <a:solidFill>
                <a:schemeClr val="accent2"/>
              </a:solidFill>
              <a:prstDash val="dash"/>
              <a:round/>
              <a:headEnd type="stealth" w="med" len="med"/>
              <a:tailEnd type="none" w="sm" len="sm"/>
            </a:ln>
          </p:spPr>
        </p:cxnSp>
        <p:cxnSp>
          <p:nvCxnSpPr>
            <p:cNvPr id="187" name="Google Shape;187;p21"/>
            <p:cNvCxnSpPr/>
            <p:nvPr/>
          </p:nvCxnSpPr>
          <p:spPr>
            <a:xfrm rot="10800000" flipH="1">
              <a:off x="6625986" y="4711138"/>
              <a:ext cx="2805000" cy="15600"/>
            </a:xfrm>
            <a:prstGeom prst="straightConnector1">
              <a:avLst/>
            </a:prstGeom>
            <a:noFill/>
            <a:ln w="9525" cap="flat" cmpd="sng">
              <a:solidFill>
                <a:schemeClr val="accent2"/>
              </a:solidFill>
              <a:prstDash val="dash"/>
              <a:round/>
              <a:headEnd type="stealth" w="med" len="med"/>
              <a:tailEnd type="none" w="sm" len="sm"/>
            </a:ln>
          </p:spPr>
        </p:cxnSp>
        <p:cxnSp>
          <p:nvCxnSpPr>
            <p:cNvPr id="188" name="Google Shape;188;p21"/>
            <p:cNvCxnSpPr/>
            <p:nvPr/>
          </p:nvCxnSpPr>
          <p:spPr>
            <a:xfrm rot="10800000" flipH="1">
              <a:off x="6625986" y="5693163"/>
              <a:ext cx="2805000" cy="15600"/>
            </a:xfrm>
            <a:prstGeom prst="straightConnector1">
              <a:avLst/>
            </a:prstGeom>
            <a:noFill/>
            <a:ln w="9525" cap="flat" cmpd="sng">
              <a:solidFill>
                <a:schemeClr val="accent2"/>
              </a:solidFill>
              <a:prstDash val="dash"/>
              <a:round/>
              <a:headEnd type="stealth" w="med" len="med"/>
              <a:tailEnd type="none" w="sm" len="sm"/>
            </a:ln>
          </p:spPr>
        </p:cxnSp>
      </p:grpSp>
      <p:sp>
        <p:nvSpPr>
          <p:cNvPr id="189" name="Google Shape;189;p21"/>
          <p:cNvSpPr/>
          <p:nvPr/>
        </p:nvSpPr>
        <p:spPr>
          <a:xfrm>
            <a:off x="776677" y="1292669"/>
            <a:ext cx="2400300" cy="5029800"/>
          </a:xfrm>
          <a:prstGeom prst="rect">
            <a:avLst/>
          </a:prstGeom>
          <a:noFill/>
          <a:ln w="25400" cap="flat" cmpd="sng">
            <a:solidFill>
              <a:srgbClr val="133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21"/>
          <p:cNvSpPr txBox="1"/>
          <p:nvPr/>
        </p:nvSpPr>
        <p:spPr>
          <a:xfrm>
            <a:off x="5177140" y="2679465"/>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lake</a:t>
            </a:r>
            <a:endParaRPr sz="1200" b="0" i="0" u="none" strike="noStrike" cap="none">
              <a:solidFill>
                <a:schemeClr val="dk1"/>
              </a:solidFill>
              <a:latin typeface="DM Sans"/>
              <a:ea typeface="DM Sans"/>
              <a:cs typeface="DM Sans"/>
              <a:sym typeface="DM Sans"/>
            </a:endParaRPr>
          </a:p>
        </p:txBody>
      </p:sp>
      <p:sp>
        <p:nvSpPr>
          <p:cNvPr id="191" name="Google Shape;191;p21"/>
          <p:cNvSpPr txBox="1"/>
          <p:nvPr/>
        </p:nvSpPr>
        <p:spPr>
          <a:xfrm>
            <a:off x="5107840" y="3672284"/>
            <a:ext cx="14724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warehouse</a:t>
            </a:r>
            <a:endParaRPr sz="1200" b="0" i="0" u="none" strike="noStrike" cap="none">
              <a:solidFill>
                <a:schemeClr val="dk1"/>
              </a:solidFill>
              <a:latin typeface="DM Sans"/>
              <a:ea typeface="DM Sans"/>
              <a:cs typeface="DM Sans"/>
              <a:sym typeface="DM Sans"/>
            </a:endParaRPr>
          </a:p>
        </p:txBody>
      </p:sp>
      <p:sp>
        <p:nvSpPr>
          <p:cNvPr id="192" name="Google Shape;192;p21"/>
          <p:cNvSpPr txBox="1"/>
          <p:nvPr/>
        </p:nvSpPr>
        <p:spPr>
          <a:xfrm>
            <a:off x="5058640" y="4665103"/>
            <a:ext cx="1570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AI platform</a:t>
            </a:r>
            <a:endParaRPr sz="1200" b="0" i="0" u="none" strike="noStrike" cap="none">
              <a:solidFill>
                <a:schemeClr val="dk1"/>
              </a:solidFill>
              <a:latin typeface="DM Sans"/>
              <a:ea typeface="DM Sans"/>
              <a:cs typeface="DM Sans"/>
              <a:sym typeface="DM Sans"/>
            </a:endParaRPr>
          </a:p>
        </p:txBody>
      </p:sp>
      <p:sp>
        <p:nvSpPr>
          <p:cNvPr id="193" name="Google Shape;193;p21"/>
          <p:cNvSpPr txBox="1"/>
          <p:nvPr/>
        </p:nvSpPr>
        <p:spPr>
          <a:xfrm>
            <a:off x="5058640" y="5657922"/>
            <a:ext cx="1570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BI dashboards</a:t>
            </a:r>
            <a:endParaRPr sz="1200" b="0" i="0" u="none" strike="noStrike" cap="none">
              <a:solidFill>
                <a:schemeClr val="dk1"/>
              </a:solidFill>
              <a:latin typeface="DM Sans"/>
              <a:ea typeface="DM Sans"/>
              <a:cs typeface="DM Sans"/>
              <a:sym typeface="DM Sans"/>
            </a:endParaRPr>
          </a:p>
        </p:txBody>
      </p:sp>
      <p:sp>
        <p:nvSpPr>
          <p:cNvPr id="194" name="Google Shape;194;p21"/>
          <p:cNvSpPr txBox="1"/>
          <p:nvPr/>
        </p:nvSpPr>
        <p:spPr>
          <a:xfrm>
            <a:off x="1309990" y="4822774"/>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scientist</a:t>
            </a:r>
            <a:endParaRPr sz="1200" b="0" i="0" u="none" strike="noStrike" cap="none">
              <a:solidFill>
                <a:schemeClr val="dk1"/>
              </a:solidFill>
              <a:latin typeface="DM Sans"/>
              <a:ea typeface="DM Sans"/>
              <a:cs typeface="DM Sans"/>
              <a:sym typeface="DM Sans"/>
            </a:endParaRPr>
          </a:p>
        </p:txBody>
      </p:sp>
      <p:sp>
        <p:nvSpPr>
          <p:cNvPr id="195" name="Google Shape;195;p21"/>
          <p:cNvSpPr txBox="1"/>
          <p:nvPr/>
        </p:nvSpPr>
        <p:spPr>
          <a:xfrm>
            <a:off x="1309990" y="3829955"/>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engineer</a:t>
            </a:r>
            <a:endParaRPr sz="1200" b="0" i="0" u="none" strike="noStrike" cap="none">
              <a:solidFill>
                <a:schemeClr val="dk1"/>
              </a:solidFill>
              <a:latin typeface="DM Sans"/>
              <a:ea typeface="DM Sans"/>
              <a:cs typeface="DM Sans"/>
              <a:sym typeface="DM Sans"/>
            </a:endParaRPr>
          </a:p>
        </p:txBody>
      </p:sp>
      <p:sp>
        <p:nvSpPr>
          <p:cNvPr id="196" name="Google Shape;196;p21"/>
          <p:cNvSpPr txBox="1"/>
          <p:nvPr/>
        </p:nvSpPr>
        <p:spPr>
          <a:xfrm>
            <a:off x="1309990" y="2837136"/>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analyst</a:t>
            </a:r>
            <a:endParaRPr sz="1200" b="0" i="0" u="none" strike="noStrike" cap="none">
              <a:solidFill>
                <a:schemeClr val="dk1"/>
              </a:solidFill>
              <a:latin typeface="DM Sans"/>
              <a:ea typeface="DM Sans"/>
              <a:cs typeface="DM Sans"/>
              <a:sym typeface="DM Sans"/>
            </a:endParaRPr>
          </a:p>
        </p:txBody>
      </p:sp>
      <p:sp>
        <p:nvSpPr>
          <p:cNvPr id="197" name="Google Shape;197;p21"/>
          <p:cNvSpPr txBox="1"/>
          <p:nvPr/>
        </p:nvSpPr>
        <p:spPr>
          <a:xfrm>
            <a:off x="873190" y="1304711"/>
            <a:ext cx="2207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DM Sans"/>
                <a:ea typeface="DM Sans"/>
                <a:cs typeface="DM Sans"/>
                <a:sym typeface="DM Sans"/>
              </a:rPr>
              <a:t>Data consumers</a:t>
            </a:r>
            <a:endParaRPr sz="2000" b="0" i="0" u="none" strike="noStrike" cap="none">
              <a:solidFill>
                <a:schemeClr val="dk2"/>
              </a:solidFill>
              <a:latin typeface="DM Sans"/>
              <a:ea typeface="DM Sans"/>
              <a:cs typeface="DM Sans"/>
              <a:sym typeface="DM Sans"/>
            </a:endParaRPr>
          </a:p>
        </p:txBody>
      </p:sp>
      <p:sp>
        <p:nvSpPr>
          <p:cNvPr id="198" name="Google Shape;198;p21"/>
          <p:cNvSpPr txBox="1"/>
          <p:nvPr/>
        </p:nvSpPr>
        <p:spPr>
          <a:xfrm>
            <a:off x="1196584" y="5815593"/>
            <a:ext cx="15606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ML Practitioners</a:t>
            </a:r>
            <a:endParaRPr sz="1200" b="0" i="0" u="none" strike="noStrike" cap="none">
              <a:solidFill>
                <a:schemeClr val="dk1"/>
              </a:solidFill>
              <a:latin typeface="DM Sans"/>
              <a:ea typeface="DM Sans"/>
              <a:cs typeface="DM Sans"/>
              <a:sym typeface="DM Sans"/>
            </a:endParaRPr>
          </a:p>
        </p:txBody>
      </p:sp>
      <p:sp>
        <p:nvSpPr>
          <p:cNvPr id="199" name="Google Shape;199;p21"/>
          <p:cNvSpPr/>
          <p:nvPr/>
        </p:nvSpPr>
        <p:spPr>
          <a:xfrm>
            <a:off x="2401953" y="1873323"/>
            <a:ext cx="1956000" cy="740700"/>
          </a:xfrm>
          <a:prstGeom prst="roundRect">
            <a:avLst>
              <a:gd name="adj" fmla="val 16667"/>
            </a:avLst>
          </a:prstGeom>
          <a:solidFill>
            <a:srgbClr val="0D181C"/>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accent4"/>
                </a:solidFill>
                <a:latin typeface="DM Sans"/>
                <a:ea typeface="DM Sans"/>
                <a:cs typeface="DM Sans"/>
                <a:sym typeface="DM Sans"/>
              </a:rPr>
              <a:t>“Where is the data, models, notebooks, dashboards that I need?”</a:t>
            </a:r>
            <a:endParaRPr sz="1050" b="0" i="0" u="none" strike="noStrike" cap="none">
              <a:solidFill>
                <a:schemeClr val="accent4"/>
              </a:solidFill>
              <a:latin typeface="DM Sans"/>
              <a:ea typeface="DM Sans"/>
              <a:cs typeface="DM Sans"/>
              <a:sym typeface="DM Sans"/>
            </a:endParaRPr>
          </a:p>
        </p:txBody>
      </p:sp>
      <p:sp>
        <p:nvSpPr>
          <p:cNvPr id="200" name="Google Shape;200;p21"/>
          <p:cNvSpPr/>
          <p:nvPr/>
        </p:nvSpPr>
        <p:spPr>
          <a:xfrm>
            <a:off x="1806282" y="250302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21"/>
          <p:cNvSpPr/>
          <p:nvPr/>
        </p:nvSpPr>
        <p:spPr>
          <a:xfrm>
            <a:off x="1806282" y="348109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 name="Google Shape;202;p21"/>
          <p:cNvSpPr/>
          <p:nvPr/>
        </p:nvSpPr>
        <p:spPr>
          <a:xfrm>
            <a:off x="1806282" y="445916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p21"/>
          <p:cNvSpPr/>
          <p:nvPr/>
        </p:nvSpPr>
        <p:spPr>
          <a:xfrm>
            <a:off x="1806282" y="5437232"/>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 name="Google Shape;204;p21"/>
          <p:cNvSpPr/>
          <p:nvPr/>
        </p:nvSpPr>
        <p:spPr>
          <a:xfrm>
            <a:off x="2252379" y="2383106"/>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5" name="Google Shape;205;p21"/>
          <p:cNvGrpSpPr/>
          <p:nvPr/>
        </p:nvGrpSpPr>
        <p:grpSpPr>
          <a:xfrm>
            <a:off x="5562930" y="2227932"/>
            <a:ext cx="562220" cy="468747"/>
            <a:chOff x="5562859" y="2435817"/>
            <a:chExt cx="562220" cy="468747"/>
          </a:xfrm>
        </p:grpSpPr>
        <p:sp>
          <p:nvSpPr>
            <p:cNvPr id="206" name="Google Shape;206;p21"/>
            <p:cNvSpPr/>
            <p:nvPr/>
          </p:nvSpPr>
          <p:spPr>
            <a:xfrm>
              <a:off x="5571733" y="2435817"/>
              <a:ext cx="548565" cy="259270"/>
            </a:xfrm>
            <a:custGeom>
              <a:avLst/>
              <a:gdLst/>
              <a:ahLst/>
              <a:cxnLst/>
              <a:rect l="l" t="t" r="r" b="b"/>
              <a:pathLst>
                <a:path w="548565" h="259270" extrusionOk="0">
                  <a:moveTo>
                    <a:pt x="13793" y="259271"/>
                  </a:moveTo>
                  <a:lnTo>
                    <a:pt x="13793" y="233523"/>
                  </a:lnTo>
                  <a:cubicBezTo>
                    <a:pt x="21160" y="236183"/>
                    <a:pt x="28951" y="237476"/>
                    <a:pt x="36783" y="237339"/>
                  </a:cubicBezTo>
                  <a:cubicBezTo>
                    <a:pt x="58852" y="237339"/>
                    <a:pt x="70347" y="228741"/>
                    <a:pt x="80508" y="221155"/>
                  </a:cubicBezTo>
                  <a:cubicBezTo>
                    <a:pt x="90669" y="213568"/>
                    <a:pt x="98439" y="207683"/>
                    <a:pt x="115957" y="207683"/>
                  </a:cubicBezTo>
                  <a:cubicBezTo>
                    <a:pt x="133475" y="207683"/>
                    <a:pt x="141751" y="213936"/>
                    <a:pt x="151406" y="221155"/>
                  </a:cubicBezTo>
                  <a:cubicBezTo>
                    <a:pt x="161061" y="228373"/>
                    <a:pt x="173016" y="237339"/>
                    <a:pt x="195131" y="237339"/>
                  </a:cubicBezTo>
                  <a:cubicBezTo>
                    <a:pt x="217247" y="237339"/>
                    <a:pt x="228695" y="228741"/>
                    <a:pt x="238856" y="221155"/>
                  </a:cubicBezTo>
                  <a:cubicBezTo>
                    <a:pt x="249018" y="213568"/>
                    <a:pt x="256788" y="207683"/>
                    <a:pt x="274260" y="207683"/>
                  </a:cubicBezTo>
                  <a:cubicBezTo>
                    <a:pt x="291731" y="207683"/>
                    <a:pt x="300053" y="213936"/>
                    <a:pt x="309709" y="221155"/>
                  </a:cubicBezTo>
                  <a:cubicBezTo>
                    <a:pt x="319364" y="228373"/>
                    <a:pt x="331318" y="237339"/>
                    <a:pt x="353434" y="237339"/>
                  </a:cubicBezTo>
                  <a:cubicBezTo>
                    <a:pt x="375549" y="237339"/>
                    <a:pt x="386998" y="228741"/>
                    <a:pt x="397159" y="221155"/>
                  </a:cubicBezTo>
                  <a:cubicBezTo>
                    <a:pt x="407320" y="213568"/>
                    <a:pt x="415091" y="207683"/>
                    <a:pt x="432608" y="207683"/>
                  </a:cubicBezTo>
                  <a:cubicBezTo>
                    <a:pt x="450126" y="207683"/>
                    <a:pt x="458402" y="213936"/>
                    <a:pt x="468057" y="221155"/>
                  </a:cubicBezTo>
                  <a:cubicBezTo>
                    <a:pt x="477713" y="228373"/>
                    <a:pt x="489667" y="237339"/>
                    <a:pt x="511783" y="237339"/>
                  </a:cubicBezTo>
                  <a:cubicBezTo>
                    <a:pt x="519618" y="237478"/>
                    <a:pt x="527412" y="236169"/>
                    <a:pt x="534772" y="233477"/>
                  </a:cubicBezTo>
                  <a:lnTo>
                    <a:pt x="534772" y="259225"/>
                  </a:lnTo>
                  <a:lnTo>
                    <a:pt x="548565" y="259225"/>
                  </a:lnTo>
                  <a:lnTo>
                    <a:pt x="548565" y="17472"/>
                  </a:lnTo>
                  <a:lnTo>
                    <a:pt x="538634" y="22345"/>
                  </a:lnTo>
                  <a:cubicBezTo>
                    <a:pt x="530236" y="26396"/>
                    <a:pt x="521166" y="28874"/>
                    <a:pt x="511875" y="29656"/>
                  </a:cubicBezTo>
                  <a:cubicBezTo>
                    <a:pt x="494357" y="29656"/>
                    <a:pt x="486035" y="23403"/>
                    <a:pt x="476425" y="16184"/>
                  </a:cubicBezTo>
                  <a:cubicBezTo>
                    <a:pt x="466816" y="8966"/>
                    <a:pt x="454770" y="0"/>
                    <a:pt x="432700" y="0"/>
                  </a:cubicBezTo>
                  <a:cubicBezTo>
                    <a:pt x="410631" y="0"/>
                    <a:pt x="399090" y="8598"/>
                    <a:pt x="388975" y="16184"/>
                  </a:cubicBezTo>
                  <a:cubicBezTo>
                    <a:pt x="378860" y="23771"/>
                    <a:pt x="370998" y="29656"/>
                    <a:pt x="353526" y="29656"/>
                  </a:cubicBezTo>
                  <a:cubicBezTo>
                    <a:pt x="336054" y="29656"/>
                    <a:pt x="327410" y="23403"/>
                    <a:pt x="317801" y="16184"/>
                  </a:cubicBezTo>
                  <a:cubicBezTo>
                    <a:pt x="308191" y="8966"/>
                    <a:pt x="296145" y="0"/>
                    <a:pt x="274076" y="0"/>
                  </a:cubicBezTo>
                  <a:cubicBezTo>
                    <a:pt x="252006" y="0"/>
                    <a:pt x="240512" y="8598"/>
                    <a:pt x="230396" y="16184"/>
                  </a:cubicBezTo>
                  <a:cubicBezTo>
                    <a:pt x="220281" y="23771"/>
                    <a:pt x="212465" y="29656"/>
                    <a:pt x="194947" y="29656"/>
                  </a:cubicBezTo>
                  <a:cubicBezTo>
                    <a:pt x="177430" y="29656"/>
                    <a:pt x="169108" y="23403"/>
                    <a:pt x="159498" y="16184"/>
                  </a:cubicBezTo>
                  <a:cubicBezTo>
                    <a:pt x="149889" y="8966"/>
                    <a:pt x="137842" y="0"/>
                    <a:pt x="115911" y="0"/>
                  </a:cubicBezTo>
                  <a:cubicBezTo>
                    <a:pt x="93979" y="0"/>
                    <a:pt x="82347" y="8598"/>
                    <a:pt x="72186" y="16184"/>
                  </a:cubicBezTo>
                  <a:cubicBezTo>
                    <a:pt x="62025" y="23771"/>
                    <a:pt x="54208" y="29656"/>
                    <a:pt x="36737" y="29656"/>
                  </a:cubicBezTo>
                  <a:cubicBezTo>
                    <a:pt x="27509" y="30017"/>
                    <a:pt x="18384" y="27615"/>
                    <a:pt x="10529" y="22759"/>
                  </a:cubicBezTo>
                  <a:lnTo>
                    <a:pt x="0" y="16276"/>
                  </a:lnTo>
                  <a:lnTo>
                    <a:pt x="0" y="259271"/>
                  </a:lnTo>
                  <a:close/>
                  <a:moveTo>
                    <a:pt x="534312" y="153797"/>
                  </a:moveTo>
                  <a:cubicBezTo>
                    <a:pt x="527204" y="157414"/>
                    <a:pt x="519294" y="159170"/>
                    <a:pt x="511323" y="158900"/>
                  </a:cubicBezTo>
                  <a:cubicBezTo>
                    <a:pt x="493805" y="158900"/>
                    <a:pt x="485483" y="152693"/>
                    <a:pt x="475874" y="145475"/>
                  </a:cubicBezTo>
                  <a:cubicBezTo>
                    <a:pt x="466264" y="138256"/>
                    <a:pt x="454218" y="129245"/>
                    <a:pt x="432148" y="129245"/>
                  </a:cubicBezTo>
                  <a:cubicBezTo>
                    <a:pt x="410079" y="129245"/>
                    <a:pt x="398538" y="137888"/>
                    <a:pt x="388423" y="145475"/>
                  </a:cubicBezTo>
                  <a:cubicBezTo>
                    <a:pt x="378308" y="153061"/>
                    <a:pt x="370446" y="158900"/>
                    <a:pt x="352974" y="158900"/>
                  </a:cubicBezTo>
                  <a:cubicBezTo>
                    <a:pt x="335502" y="158900"/>
                    <a:pt x="327410" y="152693"/>
                    <a:pt x="317801" y="145475"/>
                  </a:cubicBezTo>
                  <a:cubicBezTo>
                    <a:pt x="308191" y="138256"/>
                    <a:pt x="296145" y="129245"/>
                    <a:pt x="274076" y="129245"/>
                  </a:cubicBezTo>
                  <a:cubicBezTo>
                    <a:pt x="252006" y="129245"/>
                    <a:pt x="240512" y="137705"/>
                    <a:pt x="230396" y="145475"/>
                  </a:cubicBezTo>
                  <a:cubicBezTo>
                    <a:pt x="220281" y="153245"/>
                    <a:pt x="212465" y="158900"/>
                    <a:pt x="194947" y="158900"/>
                  </a:cubicBezTo>
                  <a:cubicBezTo>
                    <a:pt x="177430" y="158900"/>
                    <a:pt x="169108" y="152693"/>
                    <a:pt x="159498" y="145475"/>
                  </a:cubicBezTo>
                  <a:cubicBezTo>
                    <a:pt x="149889" y="138256"/>
                    <a:pt x="137842" y="129245"/>
                    <a:pt x="115911" y="129245"/>
                  </a:cubicBezTo>
                  <a:cubicBezTo>
                    <a:pt x="93979" y="129245"/>
                    <a:pt x="82163" y="137705"/>
                    <a:pt x="72048" y="145475"/>
                  </a:cubicBezTo>
                  <a:cubicBezTo>
                    <a:pt x="61933" y="153245"/>
                    <a:pt x="54070" y="158900"/>
                    <a:pt x="36599" y="158900"/>
                  </a:cubicBezTo>
                  <a:cubicBezTo>
                    <a:pt x="28633" y="159166"/>
                    <a:pt x="20728" y="157427"/>
                    <a:pt x="13610" y="153843"/>
                  </a:cubicBezTo>
                  <a:lnTo>
                    <a:pt x="13610" y="104232"/>
                  </a:lnTo>
                  <a:cubicBezTo>
                    <a:pt x="20974" y="106908"/>
                    <a:pt x="28764" y="108217"/>
                    <a:pt x="36599" y="108095"/>
                  </a:cubicBezTo>
                  <a:cubicBezTo>
                    <a:pt x="58668" y="108095"/>
                    <a:pt x="70163" y="99451"/>
                    <a:pt x="80324" y="91864"/>
                  </a:cubicBezTo>
                  <a:cubicBezTo>
                    <a:pt x="90485" y="84278"/>
                    <a:pt x="98255" y="78439"/>
                    <a:pt x="115773" y="78439"/>
                  </a:cubicBezTo>
                  <a:cubicBezTo>
                    <a:pt x="133291" y="78439"/>
                    <a:pt x="141567" y="84646"/>
                    <a:pt x="151222" y="91864"/>
                  </a:cubicBezTo>
                  <a:cubicBezTo>
                    <a:pt x="160877" y="99083"/>
                    <a:pt x="172832" y="108095"/>
                    <a:pt x="194947" y="108095"/>
                  </a:cubicBezTo>
                  <a:cubicBezTo>
                    <a:pt x="217063" y="108095"/>
                    <a:pt x="228511" y="99451"/>
                    <a:pt x="238672" y="91864"/>
                  </a:cubicBezTo>
                  <a:cubicBezTo>
                    <a:pt x="248834" y="84278"/>
                    <a:pt x="256604" y="78439"/>
                    <a:pt x="274076" y="78439"/>
                  </a:cubicBezTo>
                  <a:cubicBezTo>
                    <a:pt x="291547" y="78439"/>
                    <a:pt x="299823" y="84646"/>
                    <a:pt x="309525" y="91726"/>
                  </a:cubicBezTo>
                  <a:cubicBezTo>
                    <a:pt x="319226" y="98807"/>
                    <a:pt x="331135" y="107957"/>
                    <a:pt x="353250" y="107957"/>
                  </a:cubicBezTo>
                  <a:cubicBezTo>
                    <a:pt x="375365" y="107957"/>
                    <a:pt x="386814" y="99313"/>
                    <a:pt x="396975" y="91726"/>
                  </a:cubicBezTo>
                  <a:cubicBezTo>
                    <a:pt x="407136" y="84140"/>
                    <a:pt x="414907" y="78301"/>
                    <a:pt x="432424" y="78301"/>
                  </a:cubicBezTo>
                  <a:cubicBezTo>
                    <a:pt x="449942" y="78301"/>
                    <a:pt x="458218" y="84508"/>
                    <a:pt x="467874" y="91726"/>
                  </a:cubicBezTo>
                  <a:cubicBezTo>
                    <a:pt x="477529" y="98945"/>
                    <a:pt x="489483" y="107957"/>
                    <a:pt x="511599" y="107957"/>
                  </a:cubicBezTo>
                  <a:cubicBezTo>
                    <a:pt x="519439" y="108104"/>
                    <a:pt x="527237" y="106778"/>
                    <a:pt x="534588" y="104049"/>
                  </a:cubicBezTo>
                  <a:close/>
                  <a:moveTo>
                    <a:pt x="511323" y="223546"/>
                  </a:moveTo>
                  <a:cubicBezTo>
                    <a:pt x="493805" y="223546"/>
                    <a:pt x="485483" y="217339"/>
                    <a:pt x="475874" y="210120"/>
                  </a:cubicBezTo>
                  <a:cubicBezTo>
                    <a:pt x="466264" y="202902"/>
                    <a:pt x="454218" y="193890"/>
                    <a:pt x="432148" y="193890"/>
                  </a:cubicBezTo>
                  <a:cubicBezTo>
                    <a:pt x="410079" y="193890"/>
                    <a:pt x="398538" y="202488"/>
                    <a:pt x="388423" y="210120"/>
                  </a:cubicBezTo>
                  <a:cubicBezTo>
                    <a:pt x="378308" y="217752"/>
                    <a:pt x="370446" y="223546"/>
                    <a:pt x="352974" y="223546"/>
                  </a:cubicBezTo>
                  <a:cubicBezTo>
                    <a:pt x="335502" y="223546"/>
                    <a:pt x="327410" y="217339"/>
                    <a:pt x="317801" y="210120"/>
                  </a:cubicBezTo>
                  <a:cubicBezTo>
                    <a:pt x="308191" y="202902"/>
                    <a:pt x="296145" y="193890"/>
                    <a:pt x="274076" y="193890"/>
                  </a:cubicBezTo>
                  <a:cubicBezTo>
                    <a:pt x="252006" y="193890"/>
                    <a:pt x="240512" y="202488"/>
                    <a:pt x="230396" y="210074"/>
                  </a:cubicBezTo>
                  <a:cubicBezTo>
                    <a:pt x="220281" y="217660"/>
                    <a:pt x="212465" y="223546"/>
                    <a:pt x="194947" y="223546"/>
                  </a:cubicBezTo>
                  <a:cubicBezTo>
                    <a:pt x="177430" y="223546"/>
                    <a:pt x="169108" y="217339"/>
                    <a:pt x="159498" y="210120"/>
                  </a:cubicBezTo>
                  <a:cubicBezTo>
                    <a:pt x="149889" y="202902"/>
                    <a:pt x="137842" y="193890"/>
                    <a:pt x="115911" y="193890"/>
                  </a:cubicBezTo>
                  <a:cubicBezTo>
                    <a:pt x="93979" y="193890"/>
                    <a:pt x="82347" y="202488"/>
                    <a:pt x="72186" y="210120"/>
                  </a:cubicBezTo>
                  <a:cubicBezTo>
                    <a:pt x="62025" y="217752"/>
                    <a:pt x="54208" y="223546"/>
                    <a:pt x="36737" y="223546"/>
                  </a:cubicBezTo>
                  <a:cubicBezTo>
                    <a:pt x="28771" y="223812"/>
                    <a:pt x="20866" y="222072"/>
                    <a:pt x="13747" y="218488"/>
                  </a:cubicBezTo>
                  <a:lnTo>
                    <a:pt x="13747" y="168878"/>
                  </a:lnTo>
                  <a:cubicBezTo>
                    <a:pt x="21114" y="171538"/>
                    <a:pt x="28905" y="172831"/>
                    <a:pt x="36737" y="172694"/>
                  </a:cubicBezTo>
                  <a:cubicBezTo>
                    <a:pt x="58806" y="172694"/>
                    <a:pt x="70301" y="164096"/>
                    <a:pt x="80462" y="156510"/>
                  </a:cubicBezTo>
                  <a:cubicBezTo>
                    <a:pt x="90623" y="148923"/>
                    <a:pt x="98393" y="143038"/>
                    <a:pt x="115911" y="143038"/>
                  </a:cubicBezTo>
                  <a:cubicBezTo>
                    <a:pt x="133429" y="143038"/>
                    <a:pt x="141705" y="149291"/>
                    <a:pt x="151360" y="156510"/>
                  </a:cubicBezTo>
                  <a:cubicBezTo>
                    <a:pt x="161015" y="163728"/>
                    <a:pt x="172970" y="172694"/>
                    <a:pt x="195085" y="172694"/>
                  </a:cubicBezTo>
                  <a:cubicBezTo>
                    <a:pt x="217201" y="172694"/>
                    <a:pt x="228649" y="164096"/>
                    <a:pt x="238810" y="156510"/>
                  </a:cubicBezTo>
                  <a:cubicBezTo>
                    <a:pt x="248972" y="148923"/>
                    <a:pt x="256742" y="143038"/>
                    <a:pt x="274214" y="143038"/>
                  </a:cubicBezTo>
                  <a:cubicBezTo>
                    <a:pt x="291685" y="143038"/>
                    <a:pt x="300007" y="149291"/>
                    <a:pt x="309663" y="156510"/>
                  </a:cubicBezTo>
                  <a:cubicBezTo>
                    <a:pt x="319318" y="163728"/>
                    <a:pt x="331272" y="172694"/>
                    <a:pt x="353388" y="172694"/>
                  </a:cubicBezTo>
                  <a:cubicBezTo>
                    <a:pt x="375503" y="172694"/>
                    <a:pt x="386952" y="164096"/>
                    <a:pt x="397113" y="156510"/>
                  </a:cubicBezTo>
                  <a:cubicBezTo>
                    <a:pt x="407274" y="148923"/>
                    <a:pt x="415045" y="143038"/>
                    <a:pt x="432562" y="143038"/>
                  </a:cubicBezTo>
                  <a:cubicBezTo>
                    <a:pt x="450080" y="143038"/>
                    <a:pt x="458356" y="149291"/>
                    <a:pt x="468011" y="156510"/>
                  </a:cubicBezTo>
                  <a:cubicBezTo>
                    <a:pt x="477667" y="163728"/>
                    <a:pt x="489621" y="172694"/>
                    <a:pt x="511737" y="172694"/>
                  </a:cubicBezTo>
                  <a:cubicBezTo>
                    <a:pt x="519572" y="172833"/>
                    <a:pt x="527366" y="171524"/>
                    <a:pt x="534726" y="168832"/>
                  </a:cubicBezTo>
                  <a:lnTo>
                    <a:pt x="534726" y="218396"/>
                  </a:lnTo>
                  <a:cubicBezTo>
                    <a:pt x="527581" y="222054"/>
                    <a:pt x="519620" y="223827"/>
                    <a:pt x="511599" y="223546"/>
                  </a:cubicBezTo>
                  <a:close/>
                  <a:moveTo>
                    <a:pt x="36599" y="43449"/>
                  </a:moveTo>
                  <a:cubicBezTo>
                    <a:pt x="58668" y="43449"/>
                    <a:pt x="70163" y="34851"/>
                    <a:pt x="80324" y="27219"/>
                  </a:cubicBezTo>
                  <a:cubicBezTo>
                    <a:pt x="90485" y="19587"/>
                    <a:pt x="98255" y="13793"/>
                    <a:pt x="115773" y="13793"/>
                  </a:cubicBezTo>
                  <a:cubicBezTo>
                    <a:pt x="133291" y="13793"/>
                    <a:pt x="141567" y="20046"/>
                    <a:pt x="151222" y="27219"/>
                  </a:cubicBezTo>
                  <a:cubicBezTo>
                    <a:pt x="160877" y="34392"/>
                    <a:pt x="172832" y="43449"/>
                    <a:pt x="194947" y="43449"/>
                  </a:cubicBezTo>
                  <a:cubicBezTo>
                    <a:pt x="217063" y="43449"/>
                    <a:pt x="228511" y="34851"/>
                    <a:pt x="238672" y="27219"/>
                  </a:cubicBezTo>
                  <a:cubicBezTo>
                    <a:pt x="248834" y="19587"/>
                    <a:pt x="256604" y="13793"/>
                    <a:pt x="274076" y="13793"/>
                  </a:cubicBezTo>
                  <a:cubicBezTo>
                    <a:pt x="291547" y="13793"/>
                    <a:pt x="299823" y="20046"/>
                    <a:pt x="309525" y="27357"/>
                  </a:cubicBezTo>
                  <a:cubicBezTo>
                    <a:pt x="319226" y="34668"/>
                    <a:pt x="331135" y="43587"/>
                    <a:pt x="353250" y="43587"/>
                  </a:cubicBezTo>
                  <a:cubicBezTo>
                    <a:pt x="375365" y="43587"/>
                    <a:pt x="386814" y="34989"/>
                    <a:pt x="396975" y="27357"/>
                  </a:cubicBezTo>
                  <a:cubicBezTo>
                    <a:pt x="407136" y="19725"/>
                    <a:pt x="414907" y="13931"/>
                    <a:pt x="432424" y="13931"/>
                  </a:cubicBezTo>
                  <a:cubicBezTo>
                    <a:pt x="449942" y="13931"/>
                    <a:pt x="458218" y="20184"/>
                    <a:pt x="467874" y="27357"/>
                  </a:cubicBezTo>
                  <a:cubicBezTo>
                    <a:pt x="477529" y="34530"/>
                    <a:pt x="489483" y="43587"/>
                    <a:pt x="511599" y="43587"/>
                  </a:cubicBezTo>
                  <a:cubicBezTo>
                    <a:pt x="519462" y="43328"/>
                    <a:pt x="527229" y="41774"/>
                    <a:pt x="534588" y="38989"/>
                  </a:cubicBezTo>
                  <a:lnTo>
                    <a:pt x="534588" y="89152"/>
                  </a:lnTo>
                  <a:cubicBezTo>
                    <a:pt x="527484" y="92787"/>
                    <a:pt x="519574" y="94559"/>
                    <a:pt x="511599" y="94301"/>
                  </a:cubicBezTo>
                  <a:cubicBezTo>
                    <a:pt x="494081" y="94301"/>
                    <a:pt x="485759" y="88048"/>
                    <a:pt x="476150" y="80830"/>
                  </a:cubicBezTo>
                  <a:cubicBezTo>
                    <a:pt x="466540" y="73611"/>
                    <a:pt x="454494" y="64645"/>
                    <a:pt x="432424" y="64645"/>
                  </a:cubicBezTo>
                  <a:cubicBezTo>
                    <a:pt x="410355" y="64645"/>
                    <a:pt x="398814" y="73243"/>
                    <a:pt x="388699" y="80830"/>
                  </a:cubicBezTo>
                  <a:cubicBezTo>
                    <a:pt x="378584" y="88416"/>
                    <a:pt x="370722" y="94301"/>
                    <a:pt x="353250" y="94301"/>
                  </a:cubicBezTo>
                  <a:cubicBezTo>
                    <a:pt x="335778" y="94301"/>
                    <a:pt x="327410" y="88048"/>
                    <a:pt x="317801" y="80830"/>
                  </a:cubicBezTo>
                  <a:cubicBezTo>
                    <a:pt x="308191" y="73611"/>
                    <a:pt x="296145" y="64645"/>
                    <a:pt x="274076" y="64645"/>
                  </a:cubicBezTo>
                  <a:cubicBezTo>
                    <a:pt x="252006" y="64645"/>
                    <a:pt x="240512" y="73335"/>
                    <a:pt x="230396" y="80830"/>
                  </a:cubicBezTo>
                  <a:cubicBezTo>
                    <a:pt x="220281" y="88324"/>
                    <a:pt x="212465" y="94301"/>
                    <a:pt x="194947" y="94301"/>
                  </a:cubicBezTo>
                  <a:cubicBezTo>
                    <a:pt x="177430" y="94301"/>
                    <a:pt x="169108" y="88048"/>
                    <a:pt x="159498" y="80830"/>
                  </a:cubicBezTo>
                  <a:cubicBezTo>
                    <a:pt x="149889" y="73611"/>
                    <a:pt x="137842" y="64645"/>
                    <a:pt x="115911" y="64645"/>
                  </a:cubicBezTo>
                  <a:cubicBezTo>
                    <a:pt x="93979" y="64645"/>
                    <a:pt x="82163" y="73335"/>
                    <a:pt x="72048" y="80830"/>
                  </a:cubicBezTo>
                  <a:cubicBezTo>
                    <a:pt x="61933" y="88324"/>
                    <a:pt x="54070" y="94301"/>
                    <a:pt x="36599" y="94301"/>
                  </a:cubicBezTo>
                  <a:cubicBezTo>
                    <a:pt x="28627" y="94573"/>
                    <a:pt x="20717" y="92817"/>
                    <a:pt x="13610" y="89198"/>
                  </a:cubicBezTo>
                  <a:lnTo>
                    <a:pt x="13610" y="39633"/>
                  </a:lnTo>
                  <a:cubicBezTo>
                    <a:pt x="20977" y="42293"/>
                    <a:pt x="28767" y="43587"/>
                    <a:pt x="36599" y="4344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 name="Google Shape;207;p21"/>
            <p:cNvSpPr/>
            <p:nvPr/>
          </p:nvSpPr>
          <p:spPr>
            <a:xfrm>
              <a:off x="5685897" y="2821803"/>
              <a:ext cx="82760" cy="82760"/>
            </a:xfrm>
            <a:custGeom>
              <a:avLst/>
              <a:gdLst/>
              <a:ahLst/>
              <a:cxnLst/>
              <a:rect l="l" t="t" r="r" b="b"/>
              <a:pathLst>
                <a:path w="82760" h="82760" extrusionOk="0">
                  <a:moveTo>
                    <a:pt x="41380" y="0"/>
                  </a:moveTo>
                  <a:cubicBezTo>
                    <a:pt x="18527" y="0"/>
                    <a:pt x="0" y="18527"/>
                    <a:pt x="0" y="41380"/>
                  </a:cubicBezTo>
                  <a:cubicBezTo>
                    <a:pt x="0" y="64234"/>
                    <a:pt x="18527" y="82761"/>
                    <a:pt x="41380" y="82761"/>
                  </a:cubicBezTo>
                  <a:cubicBezTo>
                    <a:pt x="64234" y="82761"/>
                    <a:pt x="82761" y="64234"/>
                    <a:pt x="82761" y="41380"/>
                  </a:cubicBezTo>
                  <a:cubicBezTo>
                    <a:pt x="82761" y="18527"/>
                    <a:pt x="64234" y="0"/>
                    <a:pt x="41380" y="0"/>
                  </a:cubicBezTo>
                  <a:close/>
                  <a:moveTo>
                    <a:pt x="41380" y="68967"/>
                  </a:moveTo>
                  <a:cubicBezTo>
                    <a:pt x="26145" y="68967"/>
                    <a:pt x="13793" y="56616"/>
                    <a:pt x="13793" y="41380"/>
                  </a:cubicBezTo>
                  <a:cubicBezTo>
                    <a:pt x="13793" y="26145"/>
                    <a:pt x="26145" y="13793"/>
                    <a:pt x="41380" y="13793"/>
                  </a:cubicBezTo>
                  <a:cubicBezTo>
                    <a:pt x="56616" y="13793"/>
                    <a:pt x="68967" y="26145"/>
                    <a:pt x="68967" y="41380"/>
                  </a:cubicBezTo>
                  <a:cubicBezTo>
                    <a:pt x="68967" y="56616"/>
                    <a:pt x="56616" y="68967"/>
                    <a:pt x="41380" y="6896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1"/>
            <p:cNvSpPr/>
            <p:nvPr/>
          </p:nvSpPr>
          <p:spPr>
            <a:xfrm>
              <a:off x="5917856" y="2822861"/>
              <a:ext cx="80323" cy="80369"/>
            </a:xfrm>
            <a:custGeom>
              <a:avLst/>
              <a:gdLst/>
              <a:ahLst/>
              <a:cxnLst/>
              <a:rect l="l" t="t" r="r" b="b"/>
              <a:pathLst>
                <a:path w="80323" h="80369" extrusionOk="0">
                  <a:moveTo>
                    <a:pt x="0" y="80370"/>
                  </a:moveTo>
                  <a:lnTo>
                    <a:pt x="80324" y="80370"/>
                  </a:lnTo>
                  <a:lnTo>
                    <a:pt x="80324" y="0"/>
                  </a:lnTo>
                  <a:lnTo>
                    <a:pt x="0" y="0"/>
                  </a:lnTo>
                  <a:close/>
                  <a:moveTo>
                    <a:pt x="13793" y="13793"/>
                  </a:moveTo>
                  <a:lnTo>
                    <a:pt x="66530" y="13793"/>
                  </a:lnTo>
                  <a:lnTo>
                    <a:pt x="66530" y="66576"/>
                  </a:lnTo>
                  <a:lnTo>
                    <a:pt x="13793" y="665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 name="Google Shape;209;p21"/>
            <p:cNvSpPr/>
            <p:nvPr/>
          </p:nvSpPr>
          <p:spPr>
            <a:xfrm>
              <a:off x="6021721" y="2814861"/>
              <a:ext cx="103358" cy="89703"/>
            </a:xfrm>
            <a:custGeom>
              <a:avLst/>
              <a:gdLst/>
              <a:ahLst/>
              <a:cxnLst/>
              <a:rect l="l" t="t" r="r" b="b"/>
              <a:pathLst>
                <a:path w="103358" h="89703" extrusionOk="0">
                  <a:moveTo>
                    <a:pt x="0" y="89703"/>
                  </a:moveTo>
                  <a:lnTo>
                    <a:pt x="103359" y="89703"/>
                  </a:lnTo>
                  <a:lnTo>
                    <a:pt x="51679" y="0"/>
                  </a:lnTo>
                  <a:close/>
                  <a:moveTo>
                    <a:pt x="23909" y="75910"/>
                  </a:moveTo>
                  <a:lnTo>
                    <a:pt x="51495" y="27817"/>
                  </a:lnTo>
                  <a:lnTo>
                    <a:pt x="79082" y="759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 name="Google Shape;210;p21"/>
            <p:cNvSpPr/>
            <p:nvPr/>
          </p:nvSpPr>
          <p:spPr>
            <a:xfrm>
              <a:off x="5790957" y="2814861"/>
              <a:ext cx="103588" cy="89703"/>
            </a:xfrm>
            <a:custGeom>
              <a:avLst/>
              <a:gdLst/>
              <a:ahLst/>
              <a:cxnLst/>
              <a:rect l="l" t="t" r="r" b="b"/>
              <a:pathLst>
                <a:path w="103588" h="89703" extrusionOk="0">
                  <a:moveTo>
                    <a:pt x="0" y="89703"/>
                  </a:moveTo>
                  <a:lnTo>
                    <a:pt x="103589" y="89703"/>
                  </a:lnTo>
                  <a:lnTo>
                    <a:pt x="51679" y="0"/>
                  </a:lnTo>
                  <a:close/>
                  <a:moveTo>
                    <a:pt x="23909" y="75910"/>
                  </a:moveTo>
                  <a:lnTo>
                    <a:pt x="51495" y="27817"/>
                  </a:lnTo>
                  <a:lnTo>
                    <a:pt x="79082" y="759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21"/>
            <p:cNvSpPr/>
            <p:nvPr/>
          </p:nvSpPr>
          <p:spPr>
            <a:xfrm>
              <a:off x="5571687" y="2822861"/>
              <a:ext cx="80369" cy="80369"/>
            </a:xfrm>
            <a:custGeom>
              <a:avLst/>
              <a:gdLst/>
              <a:ahLst/>
              <a:cxnLst/>
              <a:rect l="l" t="t" r="r" b="b"/>
              <a:pathLst>
                <a:path w="80369" h="80369" extrusionOk="0">
                  <a:moveTo>
                    <a:pt x="0" y="80370"/>
                  </a:moveTo>
                  <a:lnTo>
                    <a:pt x="80370" y="80370"/>
                  </a:lnTo>
                  <a:lnTo>
                    <a:pt x="80370" y="0"/>
                  </a:lnTo>
                  <a:lnTo>
                    <a:pt x="0" y="0"/>
                  </a:lnTo>
                  <a:close/>
                  <a:moveTo>
                    <a:pt x="13793" y="13793"/>
                  </a:moveTo>
                  <a:lnTo>
                    <a:pt x="66576" y="13793"/>
                  </a:lnTo>
                  <a:lnTo>
                    <a:pt x="66576" y="66576"/>
                  </a:lnTo>
                  <a:lnTo>
                    <a:pt x="13793" y="665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 name="Google Shape;212;p21"/>
            <p:cNvSpPr/>
            <p:nvPr/>
          </p:nvSpPr>
          <p:spPr>
            <a:xfrm>
              <a:off x="5562859"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 name="Google Shape;213;p21"/>
            <p:cNvSpPr/>
            <p:nvPr/>
          </p:nvSpPr>
          <p:spPr>
            <a:xfrm>
              <a:off x="5678218"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21"/>
            <p:cNvSpPr/>
            <p:nvPr/>
          </p:nvSpPr>
          <p:spPr>
            <a:xfrm>
              <a:off x="5793577" y="2705019"/>
              <a:ext cx="98117" cy="91450"/>
            </a:xfrm>
            <a:custGeom>
              <a:avLst/>
              <a:gdLst/>
              <a:ahLst/>
              <a:cxnLst/>
              <a:rect l="l" t="t" r="r" b="b"/>
              <a:pathLst>
                <a:path w="98117" h="91450" extrusionOk="0">
                  <a:moveTo>
                    <a:pt x="55955" y="91451"/>
                  </a:moveTo>
                  <a:lnTo>
                    <a:pt x="55955" y="26391"/>
                  </a:lnTo>
                  <a:lnTo>
                    <a:pt x="88370" y="58806"/>
                  </a:lnTo>
                  <a:lnTo>
                    <a:pt x="98117" y="49059"/>
                  </a:lnTo>
                  <a:lnTo>
                    <a:pt x="49059" y="0"/>
                  </a:lnTo>
                  <a:lnTo>
                    <a:pt x="0" y="49059"/>
                  </a:lnTo>
                  <a:lnTo>
                    <a:pt x="9793" y="58806"/>
                  </a:lnTo>
                  <a:lnTo>
                    <a:pt x="42162" y="26391"/>
                  </a:lnTo>
                  <a:lnTo>
                    <a:pt x="42162" y="91451"/>
                  </a:lnTo>
                  <a:lnTo>
                    <a:pt x="55955" y="914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5908983"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6024342" y="2705019"/>
              <a:ext cx="98117" cy="91450"/>
            </a:xfrm>
            <a:custGeom>
              <a:avLst/>
              <a:gdLst/>
              <a:ahLst/>
              <a:cxnLst/>
              <a:rect l="l" t="t" r="r" b="b"/>
              <a:pathLst>
                <a:path w="98117" h="91450" extrusionOk="0">
                  <a:moveTo>
                    <a:pt x="55955" y="91451"/>
                  </a:moveTo>
                  <a:lnTo>
                    <a:pt x="55955" y="26391"/>
                  </a:lnTo>
                  <a:lnTo>
                    <a:pt x="88370" y="58806"/>
                  </a:lnTo>
                  <a:lnTo>
                    <a:pt x="98117" y="49059"/>
                  </a:lnTo>
                  <a:lnTo>
                    <a:pt x="49059" y="0"/>
                  </a:lnTo>
                  <a:lnTo>
                    <a:pt x="0" y="49059"/>
                  </a:lnTo>
                  <a:lnTo>
                    <a:pt x="9747" y="58806"/>
                  </a:lnTo>
                  <a:lnTo>
                    <a:pt x="42162" y="26391"/>
                  </a:lnTo>
                  <a:lnTo>
                    <a:pt x="42162" y="91451"/>
                  </a:lnTo>
                  <a:lnTo>
                    <a:pt x="55955" y="914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7" name="Google Shape;217;p21"/>
          <p:cNvSpPr/>
          <p:nvPr/>
        </p:nvSpPr>
        <p:spPr>
          <a:xfrm>
            <a:off x="5673432" y="3233008"/>
            <a:ext cx="340530" cy="487103"/>
          </a:xfrm>
          <a:custGeom>
            <a:avLst/>
            <a:gdLst/>
            <a:ahLst/>
            <a:cxnLst/>
            <a:rect l="l" t="t" r="r" b="b"/>
            <a:pathLst>
              <a:path w="661223" h="945832" extrusionOk="0">
                <a:moveTo>
                  <a:pt x="335280" y="0"/>
                </a:moveTo>
                <a:cubicBezTo>
                  <a:pt x="230505" y="0"/>
                  <a:pt x="134303" y="15240"/>
                  <a:pt x="71438" y="40958"/>
                </a:cubicBezTo>
                <a:cubicBezTo>
                  <a:pt x="14288" y="64770"/>
                  <a:pt x="2857" y="92393"/>
                  <a:pt x="2857" y="110490"/>
                </a:cubicBezTo>
                <a:cubicBezTo>
                  <a:pt x="2857" y="127635"/>
                  <a:pt x="13335" y="153353"/>
                  <a:pt x="62865" y="176213"/>
                </a:cubicBezTo>
                <a:cubicBezTo>
                  <a:pt x="65723" y="177165"/>
                  <a:pt x="68580" y="179070"/>
                  <a:pt x="71438" y="180023"/>
                </a:cubicBezTo>
                <a:cubicBezTo>
                  <a:pt x="79057" y="182880"/>
                  <a:pt x="87630" y="186690"/>
                  <a:pt x="97155" y="189548"/>
                </a:cubicBezTo>
                <a:cubicBezTo>
                  <a:pt x="159068" y="209550"/>
                  <a:pt x="245745" y="220980"/>
                  <a:pt x="335280" y="220980"/>
                </a:cubicBezTo>
                <a:cubicBezTo>
                  <a:pt x="416243" y="220980"/>
                  <a:pt x="495300" y="211455"/>
                  <a:pt x="554355" y="195263"/>
                </a:cubicBezTo>
                <a:lnTo>
                  <a:pt x="554355" y="407670"/>
                </a:lnTo>
                <a:cubicBezTo>
                  <a:pt x="496253" y="424815"/>
                  <a:pt x="417195" y="435293"/>
                  <a:pt x="335280" y="435293"/>
                </a:cubicBezTo>
                <a:cubicBezTo>
                  <a:pt x="248603" y="435293"/>
                  <a:pt x="164783" y="423863"/>
                  <a:pt x="105728" y="404813"/>
                </a:cubicBezTo>
                <a:lnTo>
                  <a:pt x="86678" y="399097"/>
                </a:lnTo>
                <a:lnTo>
                  <a:pt x="86678" y="670560"/>
                </a:lnTo>
                <a:lnTo>
                  <a:pt x="96203" y="673418"/>
                </a:lnTo>
                <a:cubicBezTo>
                  <a:pt x="158115" y="693420"/>
                  <a:pt x="244793" y="704850"/>
                  <a:pt x="334328" y="704850"/>
                </a:cubicBezTo>
                <a:cubicBezTo>
                  <a:pt x="415290" y="704850"/>
                  <a:pt x="494347" y="695325"/>
                  <a:pt x="553403" y="679133"/>
                </a:cubicBezTo>
                <a:lnTo>
                  <a:pt x="553403" y="890588"/>
                </a:lnTo>
                <a:cubicBezTo>
                  <a:pt x="495300" y="907733"/>
                  <a:pt x="416243" y="918210"/>
                  <a:pt x="334328" y="918210"/>
                </a:cubicBezTo>
                <a:cubicBezTo>
                  <a:pt x="247650" y="918210"/>
                  <a:pt x="163830" y="906780"/>
                  <a:pt x="104775" y="887730"/>
                </a:cubicBezTo>
                <a:cubicBezTo>
                  <a:pt x="96203" y="884873"/>
                  <a:pt x="88582" y="882015"/>
                  <a:pt x="81915" y="879158"/>
                </a:cubicBezTo>
                <a:cubicBezTo>
                  <a:pt x="49530" y="865823"/>
                  <a:pt x="30480" y="849630"/>
                  <a:pt x="30480" y="836295"/>
                </a:cubicBezTo>
                <a:lnTo>
                  <a:pt x="30480" y="836295"/>
                </a:lnTo>
                <a:lnTo>
                  <a:pt x="30480" y="764858"/>
                </a:lnTo>
                <a:cubicBezTo>
                  <a:pt x="39053" y="771525"/>
                  <a:pt x="49530" y="777240"/>
                  <a:pt x="61913" y="783908"/>
                </a:cubicBezTo>
                <a:cubicBezTo>
                  <a:pt x="64770" y="784860"/>
                  <a:pt x="67628" y="786765"/>
                  <a:pt x="70485" y="787718"/>
                </a:cubicBezTo>
                <a:cubicBezTo>
                  <a:pt x="78105" y="790575"/>
                  <a:pt x="85725" y="793433"/>
                  <a:pt x="96203" y="797243"/>
                </a:cubicBezTo>
                <a:cubicBezTo>
                  <a:pt x="158115" y="817245"/>
                  <a:pt x="244793" y="828675"/>
                  <a:pt x="334328" y="828675"/>
                </a:cubicBezTo>
                <a:cubicBezTo>
                  <a:pt x="388620" y="828675"/>
                  <a:pt x="442913" y="824865"/>
                  <a:pt x="490538" y="816293"/>
                </a:cubicBezTo>
                <a:lnTo>
                  <a:pt x="485775" y="787718"/>
                </a:lnTo>
                <a:cubicBezTo>
                  <a:pt x="440055" y="795338"/>
                  <a:pt x="387668" y="799148"/>
                  <a:pt x="334328" y="799148"/>
                </a:cubicBezTo>
                <a:cubicBezTo>
                  <a:pt x="247650" y="799148"/>
                  <a:pt x="163830" y="787718"/>
                  <a:pt x="104775" y="768668"/>
                </a:cubicBezTo>
                <a:cubicBezTo>
                  <a:pt x="95250" y="765810"/>
                  <a:pt x="87630" y="762953"/>
                  <a:pt x="80963" y="760095"/>
                </a:cubicBezTo>
                <a:cubicBezTo>
                  <a:pt x="78105" y="759143"/>
                  <a:pt x="76200" y="758190"/>
                  <a:pt x="73343" y="757238"/>
                </a:cubicBezTo>
                <a:cubicBezTo>
                  <a:pt x="45720" y="743903"/>
                  <a:pt x="29528" y="729615"/>
                  <a:pt x="29528" y="717233"/>
                </a:cubicBezTo>
                <a:lnTo>
                  <a:pt x="29528" y="282893"/>
                </a:lnTo>
                <a:cubicBezTo>
                  <a:pt x="38100" y="289560"/>
                  <a:pt x="48578" y="295275"/>
                  <a:pt x="60960" y="301943"/>
                </a:cubicBezTo>
                <a:cubicBezTo>
                  <a:pt x="63818" y="302895"/>
                  <a:pt x="66675" y="304800"/>
                  <a:pt x="69532" y="305753"/>
                </a:cubicBezTo>
                <a:cubicBezTo>
                  <a:pt x="76200" y="308610"/>
                  <a:pt x="84773" y="311468"/>
                  <a:pt x="95250" y="315278"/>
                </a:cubicBezTo>
                <a:cubicBezTo>
                  <a:pt x="157163" y="335280"/>
                  <a:pt x="243840" y="346710"/>
                  <a:pt x="333375" y="346710"/>
                </a:cubicBezTo>
                <a:cubicBezTo>
                  <a:pt x="387668" y="346710"/>
                  <a:pt x="441960" y="342900"/>
                  <a:pt x="489585" y="334328"/>
                </a:cubicBezTo>
                <a:lnTo>
                  <a:pt x="484822" y="305753"/>
                </a:lnTo>
                <a:cubicBezTo>
                  <a:pt x="439103" y="313373"/>
                  <a:pt x="386715" y="317183"/>
                  <a:pt x="333375" y="317183"/>
                </a:cubicBezTo>
                <a:cubicBezTo>
                  <a:pt x="246697" y="317183"/>
                  <a:pt x="162878" y="305753"/>
                  <a:pt x="103823" y="286703"/>
                </a:cubicBezTo>
                <a:cubicBezTo>
                  <a:pt x="94298" y="283845"/>
                  <a:pt x="86678" y="280988"/>
                  <a:pt x="80010" y="278130"/>
                </a:cubicBezTo>
                <a:cubicBezTo>
                  <a:pt x="77153" y="277178"/>
                  <a:pt x="75248" y="276225"/>
                  <a:pt x="72390" y="275273"/>
                </a:cubicBezTo>
                <a:cubicBezTo>
                  <a:pt x="44768" y="261938"/>
                  <a:pt x="28575" y="247650"/>
                  <a:pt x="28575" y="235268"/>
                </a:cubicBezTo>
                <a:lnTo>
                  <a:pt x="28575" y="235268"/>
                </a:lnTo>
                <a:lnTo>
                  <a:pt x="28575" y="235268"/>
                </a:lnTo>
                <a:cubicBezTo>
                  <a:pt x="28575" y="235268"/>
                  <a:pt x="28575" y="235268"/>
                  <a:pt x="28575" y="235268"/>
                </a:cubicBezTo>
                <a:lnTo>
                  <a:pt x="0" y="235268"/>
                </a:lnTo>
                <a:cubicBezTo>
                  <a:pt x="0" y="235268"/>
                  <a:pt x="0" y="235268"/>
                  <a:pt x="0" y="235268"/>
                </a:cubicBezTo>
                <a:lnTo>
                  <a:pt x="0" y="717233"/>
                </a:lnTo>
                <a:lnTo>
                  <a:pt x="0" y="717233"/>
                </a:lnTo>
                <a:cubicBezTo>
                  <a:pt x="0" y="717233"/>
                  <a:pt x="0" y="717233"/>
                  <a:pt x="0" y="717233"/>
                </a:cubicBezTo>
                <a:lnTo>
                  <a:pt x="0" y="835343"/>
                </a:lnTo>
                <a:lnTo>
                  <a:pt x="0" y="835343"/>
                </a:lnTo>
                <a:cubicBezTo>
                  <a:pt x="0" y="862013"/>
                  <a:pt x="22860" y="885825"/>
                  <a:pt x="68580" y="904875"/>
                </a:cubicBezTo>
                <a:cubicBezTo>
                  <a:pt x="76200" y="907733"/>
                  <a:pt x="84773" y="911543"/>
                  <a:pt x="94298" y="914400"/>
                </a:cubicBezTo>
                <a:cubicBezTo>
                  <a:pt x="156210" y="934403"/>
                  <a:pt x="240983" y="945833"/>
                  <a:pt x="332422" y="945833"/>
                </a:cubicBezTo>
                <a:cubicBezTo>
                  <a:pt x="423863" y="945833"/>
                  <a:pt x="508635" y="934403"/>
                  <a:pt x="570548" y="914400"/>
                </a:cubicBezTo>
                <a:lnTo>
                  <a:pt x="580073" y="911543"/>
                </a:lnTo>
                <a:lnTo>
                  <a:pt x="580073" y="640080"/>
                </a:lnTo>
                <a:lnTo>
                  <a:pt x="561023" y="645795"/>
                </a:lnTo>
                <a:cubicBezTo>
                  <a:pt x="501968" y="664845"/>
                  <a:pt x="418147" y="676275"/>
                  <a:pt x="331470" y="676275"/>
                </a:cubicBezTo>
                <a:cubicBezTo>
                  <a:pt x="249555" y="676275"/>
                  <a:pt x="170498" y="666750"/>
                  <a:pt x="112395" y="648653"/>
                </a:cubicBezTo>
                <a:lnTo>
                  <a:pt x="112395" y="437197"/>
                </a:lnTo>
                <a:cubicBezTo>
                  <a:pt x="172403" y="453390"/>
                  <a:pt x="250508" y="462915"/>
                  <a:pt x="331470" y="462915"/>
                </a:cubicBezTo>
                <a:cubicBezTo>
                  <a:pt x="421005" y="462915"/>
                  <a:pt x="507683" y="451485"/>
                  <a:pt x="569595" y="431483"/>
                </a:cubicBezTo>
                <a:lnTo>
                  <a:pt x="579120" y="428625"/>
                </a:lnTo>
                <a:lnTo>
                  <a:pt x="579120" y="156210"/>
                </a:lnTo>
                <a:lnTo>
                  <a:pt x="560070" y="161925"/>
                </a:lnTo>
                <a:cubicBezTo>
                  <a:pt x="501015" y="180975"/>
                  <a:pt x="417195" y="192405"/>
                  <a:pt x="330518" y="192405"/>
                </a:cubicBezTo>
                <a:cubicBezTo>
                  <a:pt x="243840" y="192405"/>
                  <a:pt x="160020" y="180975"/>
                  <a:pt x="100965" y="161925"/>
                </a:cubicBezTo>
                <a:cubicBezTo>
                  <a:pt x="92393" y="159068"/>
                  <a:pt x="84773" y="156210"/>
                  <a:pt x="77153" y="153353"/>
                </a:cubicBezTo>
                <a:cubicBezTo>
                  <a:pt x="74295" y="152400"/>
                  <a:pt x="72390" y="151448"/>
                  <a:pt x="69532" y="150495"/>
                </a:cubicBezTo>
                <a:cubicBezTo>
                  <a:pt x="41910" y="138113"/>
                  <a:pt x="25718" y="122873"/>
                  <a:pt x="25718" y="110490"/>
                </a:cubicBezTo>
                <a:cubicBezTo>
                  <a:pt x="25718" y="97155"/>
                  <a:pt x="44768" y="80963"/>
                  <a:pt x="77153" y="67628"/>
                </a:cubicBezTo>
                <a:cubicBezTo>
                  <a:pt x="135255" y="42863"/>
                  <a:pt x="229553" y="28575"/>
                  <a:pt x="329565" y="28575"/>
                </a:cubicBezTo>
                <a:cubicBezTo>
                  <a:pt x="518160" y="28575"/>
                  <a:pt x="633413" y="76200"/>
                  <a:pt x="633413" y="110490"/>
                </a:cubicBezTo>
                <a:lnTo>
                  <a:pt x="633413" y="477203"/>
                </a:lnTo>
                <a:cubicBezTo>
                  <a:pt x="633413" y="489585"/>
                  <a:pt x="617220" y="503872"/>
                  <a:pt x="589598" y="517208"/>
                </a:cubicBezTo>
                <a:cubicBezTo>
                  <a:pt x="586740" y="518160"/>
                  <a:pt x="584835" y="519113"/>
                  <a:pt x="581978" y="521018"/>
                </a:cubicBezTo>
                <a:cubicBezTo>
                  <a:pt x="575310" y="523875"/>
                  <a:pt x="568643" y="526733"/>
                  <a:pt x="559118" y="529590"/>
                </a:cubicBezTo>
                <a:cubicBezTo>
                  <a:pt x="500063" y="548640"/>
                  <a:pt x="416243" y="560070"/>
                  <a:pt x="329565" y="560070"/>
                </a:cubicBezTo>
                <a:cubicBezTo>
                  <a:pt x="276225" y="560070"/>
                  <a:pt x="223838" y="556260"/>
                  <a:pt x="178118" y="548640"/>
                </a:cubicBezTo>
                <a:lnTo>
                  <a:pt x="173355" y="577215"/>
                </a:lnTo>
                <a:cubicBezTo>
                  <a:pt x="220980" y="584835"/>
                  <a:pt x="275272" y="589598"/>
                  <a:pt x="329565" y="589598"/>
                </a:cubicBezTo>
                <a:cubicBezTo>
                  <a:pt x="419100" y="589598"/>
                  <a:pt x="505778" y="578168"/>
                  <a:pt x="567690" y="558165"/>
                </a:cubicBezTo>
                <a:cubicBezTo>
                  <a:pt x="578168" y="554355"/>
                  <a:pt x="585788" y="551498"/>
                  <a:pt x="592455" y="548640"/>
                </a:cubicBezTo>
                <a:cubicBezTo>
                  <a:pt x="595313" y="547688"/>
                  <a:pt x="598170" y="545783"/>
                  <a:pt x="601028" y="544830"/>
                </a:cubicBezTo>
                <a:cubicBezTo>
                  <a:pt x="613410" y="539115"/>
                  <a:pt x="623888" y="532448"/>
                  <a:pt x="632460" y="525780"/>
                </a:cubicBezTo>
                <a:lnTo>
                  <a:pt x="632460" y="866775"/>
                </a:lnTo>
                <a:lnTo>
                  <a:pt x="661035" y="866775"/>
                </a:lnTo>
                <a:lnTo>
                  <a:pt x="661035" y="110490"/>
                </a:lnTo>
                <a:cubicBezTo>
                  <a:pt x="667703" y="39053"/>
                  <a:pt x="496253" y="0"/>
                  <a:pt x="33528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18" name="Google Shape;218;p21"/>
          <p:cNvGrpSpPr/>
          <p:nvPr/>
        </p:nvGrpSpPr>
        <p:grpSpPr>
          <a:xfrm>
            <a:off x="5579971" y="4262873"/>
            <a:ext cx="527530" cy="426564"/>
            <a:chOff x="5536532" y="2977991"/>
            <a:chExt cx="1115758" cy="902208"/>
          </a:xfrm>
        </p:grpSpPr>
        <p:sp>
          <p:nvSpPr>
            <p:cNvPr id="219" name="Google Shape;219;p21"/>
            <p:cNvSpPr/>
            <p:nvPr/>
          </p:nvSpPr>
          <p:spPr>
            <a:xfrm>
              <a:off x="6081553" y="3442144"/>
              <a:ext cx="37909" cy="37909"/>
            </a:xfrm>
            <a:custGeom>
              <a:avLst/>
              <a:gdLst/>
              <a:ahLst/>
              <a:cxnLst/>
              <a:rect l="l" t="t" r="r" b="b"/>
              <a:pathLst>
                <a:path w="37909" h="37909" extrusionOk="0">
                  <a:moveTo>
                    <a:pt x="0" y="25718"/>
                  </a:moveTo>
                  <a:lnTo>
                    <a:pt x="25813" y="37910"/>
                  </a:lnTo>
                  <a:cubicBezTo>
                    <a:pt x="29908" y="29337"/>
                    <a:pt x="33909" y="20574"/>
                    <a:pt x="37909" y="11811"/>
                  </a:cubicBezTo>
                  <a:lnTo>
                    <a:pt x="11906" y="0"/>
                  </a:lnTo>
                  <a:cubicBezTo>
                    <a:pt x="8001" y="8668"/>
                    <a:pt x="4000" y="17240"/>
                    <a:pt x="0" y="257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6399212" y="3243834"/>
              <a:ext cx="59721" cy="61340"/>
            </a:xfrm>
            <a:custGeom>
              <a:avLst/>
              <a:gdLst/>
              <a:ahLst/>
              <a:cxnLst/>
              <a:rect l="l" t="t" r="r" b="b"/>
              <a:pathLst>
                <a:path w="59721" h="61340" extrusionOk="0">
                  <a:moveTo>
                    <a:pt x="17907" y="0"/>
                  </a:moveTo>
                  <a:lnTo>
                    <a:pt x="0" y="22384"/>
                  </a:lnTo>
                  <a:cubicBezTo>
                    <a:pt x="13878" y="33769"/>
                    <a:pt x="26260" y="46858"/>
                    <a:pt x="36862" y="61341"/>
                  </a:cubicBezTo>
                  <a:lnTo>
                    <a:pt x="59722" y="44101"/>
                  </a:lnTo>
                  <a:cubicBezTo>
                    <a:pt x="47692" y="27700"/>
                    <a:pt x="33642" y="12882"/>
                    <a:pt x="179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109175" y="3354514"/>
              <a:ext cx="50577" cy="64389"/>
            </a:xfrm>
            <a:custGeom>
              <a:avLst/>
              <a:gdLst/>
              <a:ahLst/>
              <a:cxnLst/>
              <a:rect l="l" t="t" r="r" b="b"/>
              <a:pathLst>
                <a:path w="50577" h="64389" extrusionOk="0">
                  <a:moveTo>
                    <a:pt x="0" y="52578"/>
                  </a:moveTo>
                  <a:lnTo>
                    <a:pt x="26098" y="64389"/>
                  </a:lnTo>
                  <a:cubicBezTo>
                    <a:pt x="33052" y="48958"/>
                    <a:pt x="41434" y="30766"/>
                    <a:pt x="50578" y="13144"/>
                  </a:cubicBezTo>
                  <a:lnTo>
                    <a:pt x="25241" y="0"/>
                  </a:lnTo>
                  <a:cubicBezTo>
                    <a:pt x="15811" y="18193"/>
                    <a:pt x="7239" y="36385"/>
                    <a:pt x="0" y="5257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6153943" y="3272028"/>
              <a:ext cx="57150" cy="62769"/>
            </a:xfrm>
            <a:custGeom>
              <a:avLst/>
              <a:gdLst/>
              <a:ahLst/>
              <a:cxnLst/>
              <a:rect l="l" t="t" r="r" b="b"/>
              <a:pathLst>
                <a:path w="57150" h="62769" extrusionOk="0">
                  <a:moveTo>
                    <a:pt x="57150" y="19622"/>
                  </a:moveTo>
                  <a:lnTo>
                    <a:pt x="36290" y="0"/>
                  </a:lnTo>
                  <a:cubicBezTo>
                    <a:pt x="22638" y="14627"/>
                    <a:pt x="10480" y="30581"/>
                    <a:pt x="0" y="47625"/>
                  </a:cubicBezTo>
                  <a:lnTo>
                    <a:pt x="24194" y="62770"/>
                  </a:lnTo>
                  <a:cubicBezTo>
                    <a:pt x="33678" y="47300"/>
                    <a:pt x="44721" y="32842"/>
                    <a:pt x="57150" y="196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6457409" y="3320319"/>
              <a:ext cx="56102" cy="64007"/>
            </a:xfrm>
            <a:custGeom>
              <a:avLst/>
              <a:gdLst/>
              <a:ahLst/>
              <a:cxnLst/>
              <a:rect l="l" t="t" r="r" b="b"/>
              <a:pathLst>
                <a:path w="56102" h="64007" extrusionOk="0">
                  <a:moveTo>
                    <a:pt x="33623" y="64008"/>
                  </a:moveTo>
                  <a:lnTo>
                    <a:pt x="56102" y="46768"/>
                  </a:lnTo>
                  <a:cubicBezTo>
                    <a:pt x="46577" y="34004"/>
                    <a:pt x="37052" y="20384"/>
                    <a:pt x="28480" y="7144"/>
                  </a:cubicBezTo>
                  <a:lnTo>
                    <a:pt x="23717" y="0"/>
                  </a:lnTo>
                  <a:lnTo>
                    <a:pt x="0" y="16002"/>
                  </a:lnTo>
                  <a:lnTo>
                    <a:pt x="4763" y="23051"/>
                  </a:lnTo>
                  <a:cubicBezTo>
                    <a:pt x="14097" y="36671"/>
                    <a:pt x="23527" y="50673"/>
                    <a:pt x="33623" y="6400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517036" y="3394900"/>
              <a:ext cx="62483" cy="57150"/>
            </a:xfrm>
            <a:custGeom>
              <a:avLst/>
              <a:gdLst/>
              <a:ahLst/>
              <a:cxnLst/>
              <a:rect l="l" t="t" r="r" b="b"/>
              <a:pathLst>
                <a:path w="62483" h="57150" extrusionOk="0">
                  <a:moveTo>
                    <a:pt x="20479" y="0"/>
                  </a:moveTo>
                  <a:lnTo>
                    <a:pt x="0" y="20002"/>
                  </a:lnTo>
                  <a:cubicBezTo>
                    <a:pt x="14335" y="35046"/>
                    <a:pt x="31071" y="47600"/>
                    <a:pt x="49530" y="57150"/>
                  </a:cubicBezTo>
                  <a:lnTo>
                    <a:pt x="62484" y="31623"/>
                  </a:lnTo>
                  <a:cubicBezTo>
                    <a:pt x="46806" y="23517"/>
                    <a:pt x="32604" y="12826"/>
                    <a:pt x="204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6318535" y="3212184"/>
              <a:ext cx="62198" cy="36697"/>
            </a:xfrm>
            <a:custGeom>
              <a:avLst/>
              <a:gdLst/>
              <a:ahLst/>
              <a:cxnLst/>
              <a:rect l="l" t="t" r="r" b="b"/>
              <a:pathLst>
                <a:path w="62198" h="36697" extrusionOk="0">
                  <a:moveTo>
                    <a:pt x="62198" y="10218"/>
                  </a:moveTo>
                  <a:cubicBezTo>
                    <a:pt x="42415" y="2480"/>
                    <a:pt x="21212" y="-930"/>
                    <a:pt x="0" y="217"/>
                  </a:cubicBezTo>
                  <a:lnTo>
                    <a:pt x="1143" y="28792"/>
                  </a:lnTo>
                  <a:cubicBezTo>
                    <a:pt x="18317" y="27729"/>
                    <a:pt x="35509" y="30427"/>
                    <a:pt x="51530" y="366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6221189" y="3218497"/>
              <a:ext cx="63722" cy="49720"/>
            </a:xfrm>
            <a:custGeom>
              <a:avLst/>
              <a:gdLst/>
              <a:ahLst/>
              <a:cxnLst/>
              <a:rect l="l" t="t" r="r" b="b"/>
              <a:pathLst>
                <a:path w="63722" h="49720" extrusionOk="0">
                  <a:moveTo>
                    <a:pt x="56483" y="0"/>
                  </a:moveTo>
                  <a:cubicBezTo>
                    <a:pt x="36228" y="5343"/>
                    <a:pt x="17096" y="14279"/>
                    <a:pt x="0" y="26384"/>
                  </a:cubicBezTo>
                  <a:lnTo>
                    <a:pt x="16097" y="49720"/>
                  </a:lnTo>
                  <a:cubicBezTo>
                    <a:pt x="30482" y="39494"/>
                    <a:pt x="46626" y="32004"/>
                    <a:pt x="63722" y="276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7" name="Google Shape;227;p21"/>
            <p:cNvSpPr/>
            <p:nvPr/>
          </p:nvSpPr>
          <p:spPr>
            <a:xfrm>
              <a:off x="5536532" y="3310223"/>
              <a:ext cx="1115758" cy="569976"/>
            </a:xfrm>
            <a:custGeom>
              <a:avLst/>
              <a:gdLst/>
              <a:ahLst/>
              <a:cxnLst/>
              <a:rect l="l" t="t" r="r" b="b"/>
              <a:pathLst>
                <a:path w="1115758" h="569976" extrusionOk="0">
                  <a:moveTo>
                    <a:pt x="1087184" y="541211"/>
                  </a:moveTo>
                  <a:lnTo>
                    <a:pt x="854678" y="541211"/>
                  </a:lnTo>
                  <a:lnTo>
                    <a:pt x="854678" y="0"/>
                  </a:lnTo>
                  <a:lnTo>
                    <a:pt x="826103" y="0"/>
                  </a:lnTo>
                  <a:lnTo>
                    <a:pt x="826103" y="541211"/>
                  </a:lnTo>
                  <a:lnTo>
                    <a:pt x="572262" y="541211"/>
                  </a:lnTo>
                  <a:lnTo>
                    <a:pt x="572262" y="277749"/>
                  </a:lnTo>
                  <a:lnTo>
                    <a:pt x="543687" y="277749"/>
                  </a:lnTo>
                  <a:lnTo>
                    <a:pt x="543687" y="541211"/>
                  </a:lnTo>
                  <a:lnTo>
                    <a:pt x="289655" y="541211"/>
                  </a:lnTo>
                  <a:lnTo>
                    <a:pt x="289655" y="329660"/>
                  </a:lnTo>
                  <a:lnTo>
                    <a:pt x="261080" y="329660"/>
                  </a:lnTo>
                  <a:lnTo>
                    <a:pt x="261080" y="541211"/>
                  </a:lnTo>
                  <a:lnTo>
                    <a:pt x="28575" y="541211"/>
                  </a:lnTo>
                  <a:lnTo>
                    <a:pt x="28575" y="210217"/>
                  </a:lnTo>
                  <a:cubicBezTo>
                    <a:pt x="44101" y="195358"/>
                    <a:pt x="107537" y="142494"/>
                    <a:pt x="185833" y="180404"/>
                  </a:cubicBezTo>
                  <a:cubicBezTo>
                    <a:pt x="204883" y="189929"/>
                    <a:pt x="222885" y="209550"/>
                    <a:pt x="242030" y="230696"/>
                  </a:cubicBezTo>
                  <a:cubicBezTo>
                    <a:pt x="287465" y="280988"/>
                    <a:pt x="344138" y="343567"/>
                    <a:pt x="451580" y="305943"/>
                  </a:cubicBezTo>
                  <a:cubicBezTo>
                    <a:pt x="508730" y="285845"/>
                    <a:pt x="542830" y="228695"/>
                    <a:pt x="570738" y="169831"/>
                  </a:cubicBezTo>
                  <a:lnTo>
                    <a:pt x="544925" y="157639"/>
                  </a:lnTo>
                  <a:cubicBezTo>
                    <a:pt x="519684" y="210788"/>
                    <a:pt x="489680" y="262414"/>
                    <a:pt x="442150" y="278987"/>
                  </a:cubicBezTo>
                  <a:cubicBezTo>
                    <a:pt x="352520" y="310229"/>
                    <a:pt x="307086" y="259937"/>
                    <a:pt x="263081" y="211550"/>
                  </a:cubicBezTo>
                  <a:cubicBezTo>
                    <a:pt x="242030" y="188309"/>
                    <a:pt x="222123" y="166306"/>
                    <a:pt x="198215" y="154400"/>
                  </a:cubicBezTo>
                  <a:cubicBezTo>
                    <a:pt x="89249" y="101822"/>
                    <a:pt x="4477" y="193834"/>
                    <a:pt x="3619" y="194977"/>
                  </a:cubicBezTo>
                  <a:lnTo>
                    <a:pt x="0" y="199073"/>
                  </a:lnTo>
                  <a:lnTo>
                    <a:pt x="0" y="569976"/>
                  </a:lnTo>
                  <a:lnTo>
                    <a:pt x="1115759" y="569976"/>
                  </a:lnTo>
                  <a:lnTo>
                    <a:pt x="1115759" y="217551"/>
                  </a:lnTo>
                  <a:lnTo>
                    <a:pt x="1087184" y="2175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8" name="Google Shape;228;p21"/>
            <p:cNvSpPr/>
            <p:nvPr/>
          </p:nvSpPr>
          <p:spPr>
            <a:xfrm>
              <a:off x="5536532" y="2977991"/>
              <a:ext cx="1115758" cy="492061"/>
            </a:xfrm>
            <a:custGeom>
              <a:avLst/>
              <a:gdLst/>
              <a:ahLst/>
              <a:cxnLst/>
              <a:rect l="l" t="t" r="r" b="b"/>
              <a:pathLst>
                <a:path w="1115758" h="492061" extrusionOk="0">
                  <a:moveTo>
                    <a:pt x="0" y="451009"/>
                  </a:moveTo>
                  <a:lnTo>
                    <a:pt x="28575" y="451009"/>
                  </a:lnTo>
                  <a:lnTo>
                    <a:pt x="28575" y="28575"/>
                  </a:lnTo>
                  <a:lnTo>
                    <a:pt x="261080" y="28575"/>
                  </a:lnTo>
                  <a:lnTo>
                    <a:pt x="261080" y="481298"/>
                  </a:lnTo>
                  <a:lnTo>
                    <a:pt x="289655" y="481298"/>
                  </a:lnTo>
                  <a:lnTo>
                    <a:pt x="289655" y="28575"/>
                  </a:lnTo>
                  <a:lnTo>
                    <a:pt x="543687" y="28575"/>
                  </a:lnTo>
                  <a:lnTo>
                    <a:pt x="543687" y="342900"/>
                  </a:lnTo>
                  <a:lnTo>
                    <a:pt x="572262" y="342900"/>
                  </a:lnTo>
                  <a:lnTo>
                    <a:pt x="572262" y="28575"/>
                  </a:lnTo>
                  <a:lnTo>
                    <a:pt x="826103" y="28575"/>
                  </a:lnTo>
                  <a:lnTo>
                    <a:pt x="826103" y="184309"/>
                  </a:lnTo>
                  <a:lnTo>
                    <a:pt x="854678" y="184309"/>
                  </a:lnTo>
                  <a:lnTo>
                    <a:pt x="854678" y="28575"/>
                  </a:lnTo>
                  <a:lnTo>
                    <a:pt x="1087184" y="28575"/>
                  </a:lnTo>
                  <a:lnTo>
                    <a:pt x="1087184" y="462153"/>
                  </a:lnTo>
                  <a:cubicBezTo>
                    <a:pt x="1083469" y="462153"/>
                    <a:pt x="1079754" y="461010"/>
                    <a:pt x="1076135" y="460248"/>
                  </a:cubicBezTo>
                  <a:lnTo>
                    <a:pt x="1070229" y="488252"/>
                  </a:lnTo>
                  <a:cubicBezTo>
                    <a:pt x="1079897" y="490271"/>
                    <a:pt x="1089708" y="491545"/>
                    <a:pt x="1099566" y="492061"/>
                  </a:cubicBezTo>
                  <a:lnTo>
                    <a:pt x="1115759" y="492061"/>
                  </a:lnTo>
                  <a:lnTo>
                    <a:pt x="1115759"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9" name="Google Shape;229;p21"/>
          <p:cNvGrpSpPr/>
          <p:nvPr/>
        </p:nvGrpSpPr>
        <p:grpSpPr>
          <a:xfrm>
            <a:off x="5565176" y="5201888"/>
            <a:ext cx="557411" cy="470545"/>
            <a:chOff x="5557370" y="3758643"/>
            <a:chExt cx="1125855" cy="950404"/>
          </a:xfrm>
        </p:grpSpPr>
        <p:sp>
          <p:nvSpPr>
            <p:cNvPr id="230" name="Google Shape;230;p21"/>
            <p:cNvSpPr/>
            <p:nvPr/>
          </p:nvSpPr>
          <p:spPr>
            <a:xfrm>
              <a:off x="5557370" y="3758643"/>
              <a:ext cx="1125855" cy="950404"/>
            </a:xfrm>
            <a:custGeom>
              <a:avLst/>
              <a:gdLst/>
              <a:ahLst/>
              <a:cxnLst/>
              <a:rect l="l" t="t" r="r" b="b"/>
              <a:pathLst>
                <a:path w="1125855" h="950404" extrusionOk="0">
                  <a:moveTo>
                    <a:pt x="1056037" y="0"/>
                  </a:moveTo>
                  <a:lnTo>
                    <a:pt x="69818" y="0"/>
                  </a:lnTo>
                  <a:cubicBezTo>
                    <a:pt x="31280" y="52"/>
                    <a:pt x="52" y="31280"/>
                    <a:pt x="0" y="69818"/>
                  </a:cubicBezTo>
                  <a:lnTo>
                    <a:pt x="0" y="208502"/>
                  </a:lnTo>
                  <a:lnTo>
                    <a:pt x="1014889" y="208502"/>
                  </a:lnTo>
                  <a:lnTo>
                    <a:pt x="1014889" y="179927"/>
                  </a:lnTo>
                  <a:lnTo>
                    <a:pt x="28575" y="179927"/>
                  </a:lnTo>
                  <a:lnTo>
                    <a:pt x="28575" y="69818"/>
                  </a:lnTo>
                  <a:cubicBezTo>
                    <a:pt x="28575" y="47040"/>
                    <a:pt x="47040" y="28575"/>
                    <a:pt x="69818" y="28575"/>
                  </a:cubicBezTo>
                  <a:lnTo>
                    <a:pt x="1056037" y="28575"/>
                  </a:lnTo>
                  <a:cubicBezTo>
                    <a:pt x="1078815" y="28575"/>
                    <a:pt x="1097280" y="47040"/>
                    <a:pt x="1097280" y="69818"/>
                  </a:cubicBezTo>
                  <a:lnTo>
                    <a:pt x="1097280" y="880586"/>
                  </a:lnTo>
                  <a:cubicBezTo>
                    <a:pt x="1097280" y="903364"/>
                    <a:pt x="1078815" y="921830"/>
                    <a:pt x="1056037" y="921830"/>
                  </a:cubicBezTo>
                  <a:lnTo>
                    <a:pt x="69818" y="921830"/>
                  </a:lnTo>
                  <a:cubicBezTo>
                    <a:pt x="47040" y="921830"/>
                    <a:pt x="28575" y="903364"/>
                    <a:pt x="28575" y="880586"/>
                  </a:cubicBezTo>
                  <a:lnTo>
                    <a:pt x="28575" y="315754"/>
                  </a:lnTo>
                  <a:lnTo>
                    <a:pt x="0" y="315754"/>
                  </a:lnTo>
                  <a:lnTo>
                    <a:pt x="0" y="880586"/>
                  </a:lnTo>
                  <a:cubicBezTo>
                    <a:pt x="52" y="919124"/>
                    <a:pt x="31280" y="950352"/>
                    <a:pt x="69818" y="950405"/>
                  </a:cubicBezTo>
                  <a:lnTo>
                    <a:pt x="1056037" y="950405"/>
                  </a:lnTo>
                  <a:cubicBezTo>
                    <a:pt x="1094575" y="950352"/>
                    <a:pt x="1125803" y="919124"/>
                    <a:pt x="1125855" y="880586"/>
                  </a:cubicBezTo>
                  <a:lnTo>
                    <a:pt x="1125855" y="69818"/>
                  </a:lnTo>
                  <a:cubicBezTo>
                    <a:pt x="1125803" y="31280"/>
                    <a:pt x="1094575" y="52"/>
                    <a:pt x="1056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21"/>
            <p:cNvSpPr/>
            <p:nvPr/>
          </p:nvSpPr>
          <p:spPr>
            <a:xfrm>
              <a:off x="5649762" y="3841987"/>
              <a:ext cx="44005" cy="44005"/>
            </a:xfrm>
            <a:custGeom>
              <a:avLst/>
              <a:gdLst/>
              <a:ahLst/>
              <a:cxnLst/>
              <a:rect l="l" t="t" r="r" b="b"/>
              <a:pathLst>
                <a:path w="44005" h="44005" extrusionOk="0">
                  <a:moveTo>
                    <a:pt x="0" y="22098"/>
                  </a:moveTo>
                  <a:cubicBezTo>
                    <a:pt x="53" y="34250"/>
                    <a:pt x="9946" y="44058"/>
                    <a:pt x="22098" y="44005"/>
                  </a:cubicBezTo>
                  <a:cubicBezTo>
                    <a:pt x="34250" y="43953"/>
                    <a:pt x="44058" y="34059"/>
                    <a:pt x="44005" y="21907"/>
                  </a:cubicBezTo>
                  <a:cubicBezTo>
                    <a:pt x="43953" y="9793"/>
                    <a:pt x="34117" y="0"/>
                    <a:pt x="22003" y="0"/>
                  </a:cubicBezTo>
                  <a:cubicBezTo>
                    <a:pt x="9851" y="0"/>
                    <a:pt x="0" y="9851"/>
                    <a:pt x="0" y="22003"/>
                  </a:cubicBezTo>
                  <a:cubicBezTo>
                    <a:pt x="0" y="22034"/>
                    <a:pt x="0" y="22066"/>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2" name="Google Shape;232;p21"/>
            <p:cNvSpPr/>
            <p:nvPr/>
          </p:nvSpPr>
          <p:spPr>
            <a:xfrm>
              <a:off x="5734630" y="3841987"/>
              <a:ext cx="44195" cy="44195"/>
            </a:xfrm>
            <a:custGeom>
              <a:avLst/>
              <a:gdLst/>
              <a:ahLst/>
              <a:cxnLst/>
              <a:rect l="l" t="t" r="r" b="b"/>
              <a:pathLst>
                <a:path w="44195" h="44195" extrusionOk="0">
                  <a:moveTo>
                    <a:pt x="0" y="22098"/>
                  </a:moveTo>
                  <a:cubicBezTo>
                    <a:pt x="0" y="34302"/>
                    <a:pt x="9894" y="44196"/>
                    <a:pt x="22098" y="44196"/>
                  </a:cubicBezTo>
                  <a:cubicBezTo>
                    <a:pt x="34302" y="44196"/>
                    <a:pt x="44196" y="34302"/>
                    <a:pt x="44196" y="22098"/>
                  </a:cubicBezTo>
                  <a:cubicBezTo>
                    <a:pt x="44196" y="9894"/>
                    <a:pt x="34302" y="0"/>
                    <a:pt x="22098" y="0"/>
                  </a:cubicBezTo>
                  <a:cubicBezTo>
                    <a:pt x="9894" y="0"/>
                    <a:pt x="0" y="9894"/>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 name="Google Shape;233;p21"/>
            <p:cNvSpPr/>
            <p:nvPr/>
          </p:nvSpPr>
          <p:spPr>
            <a:xfrm>
              <a:off x="5819593" y="3841987"/>
              <a:ext cx="44196" cy="44195"/>
            </a:xfrm>
            <a:custGeom>
              <a:avLst/>
              <a:gdLst/>
              <a:ahLst/>
              <a:cxnLst/>
              <a:rect l="l" t="t" r="r" b="b"/>
              <a:pathLst>
                <a:path w="44196" h="44195" extrusionOk="0">
                  <a:moveTo>
                    <a:pt x="0" y="22098"/>
                  </a:moveTo>
                  <a:cubicBezTo>
                    <a:pt x="0" y="34303"/>
                    <a:pt x="9894" y="44196"/>
                    <a:pt x="22098" y="44196"/>
                  </a:cubicBezTo>
                  <a:cubicBezTo>
                    <a:pt x="34303" y="44196"/>
                    <a:pt x="44196" y="34302"/>
                    <a:pt x="44196" y="22098"/>
                  </a:cubicBezTo>
                  <a:cubicBezTo>
                    <a:pt x="44196" y="9893"/>
                    <a:pt x="34302" y="0"/>
                    <a:pt x="22098" y="0"/>
                  </a:cubicBezTo>
                  <a:cubicBezTo>
                    <a:pt x="22066" y="0"/>
                    <a:pt x="22034" y="0"/>
                    <a:pt x="22003" y="0"/>
                  </a:cubicBezTo>
                  <a:cubicBezTo>
                    <a:pt x="9836" y="53"/>
                    <a:pt x="0" y="9931"/>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 name="Google Shape;234;p21"/>
            <p:cNvSpPr/>
            <p:nvPr/>
          </p:nvSpPr>
          <p:spPr>
            <a:xfrm>
              <a:off x="5663764" y="4074207"/>
              <a:ext cx="913066" cy="517588"/>
            </a:xfrm>
            <a:custGeom>
              <a:avLst/>
              <a:gdLst/>
              <a:ahLst/>
              <a:cxnLst/>
              <a:rect l="l" t="t" r="r" b="b"/>
              <a:pathLst>
                <a:path w="913066" h="517588" extrusionOk="0">
                  <a:moveTo>
                    <a:pt x="913067" y="517589"/>
                  </a:moveTo>
                  <a:lnTo>
                    <a:pt x="913067" y="0"/>
                  </a:lnTo>
                  <a:lnTo>
                    <a:pt x="0" y="0"/>
                  </a:lnTo>
                  <a:lnTo>
                    <a:pt x="0" y="517589"/>
                  </a:lnTo>
                  <a:lnTo>
                    <a:pt x="28575" y="517589"/>
                  </a:lnTo>
                  <a:lnTo>
                    <a:pt x="28575" y="364141"/>
                  </a:lnTo>
                  <a:lnTo>
                    <a:pt x="176879" y="364141"/>
                  </a:lnTo>
                  <a:lnTo>
                    <a:pt x="176879" y="517589"/>
                  </a:lnTo>
                  <a:lnTo>
                    <a:pt x="205454" y="517589"/>
                  </a:lnTo>
                  <a:lnTo>
                    <a:pt x="205454" y="364141"/>
                  </a:lnTo>
                  <a:lnTo>
                    <a:pt x="353854" y="364141"/>
                  </a:lnTo>
                  <a:lnTo>
                    <a:pt x="353854" y="517589"/>
                  </a:lnTo>
                  <a:lnTo>
                    <a:pt x="382429" y="517589"/>
                  </a:lnTo>
                  <a:lnTo>
                    <a:pt x="382429" y="364141"/>
                  </a:lnTo>
                  <a:lnTo>
                    <a:pt x="530733" y="364141"/>
                  </a:lnTo>
                  <a:lnTo>
                    <a:pt x="530733" y="517589"/>
                  </a:lnTo>
                  <a:lnTo>
                    <a:pt x="559308" y="517589"/>
                  </a:lnTo>
                  <a:lnTo>
                    <a:pt x="559308" y="364141"/>
                  </a:lnTo>
                  <a:lnTo>
                    <a:pt x="707612" y="364141"/>
                  </a:lnTo>
                  <a:lnTo>
                    <a:pt x="707612" y="517589"/>
                  </a:lnTo>
                  <a:lnTo>
                    <a:pt x="736187" y="517589"/>
                  </a:lnTo>
                  <a:lnTo>
                    <a:pt x="736187" y="364141"/>
                  </a:lnTo>
                  <a:lnTo>
                    <a:pt x="884492" y="364141"/>
                  </a:lnTo>
                  <a:lnTo>
                    <a:pt x="884492" y="517589"/>
                  </a:lnTo>
                  <a:close/>
                  <a:moveTo>
                    <a:pt x="884492" y="167735"/>
                  </a:moveTo>
                  <a:lnTo>
                    <a:pt x="736187" y="167735"/>
                  </a:lnTo>
                  <a:lnTo>
                    <a:pt x="736187" y="28575"/>
                  </a:lnTo>
                  <a:lnTo>
                    <a:pt x="884492" y="28575"/>
                  </a:lnTo>
                  <a:close/>
                  <a:moveTo>
                    <a:pt x="382429" y="28575"/>
                  </a:moveTo>
                  <a:lnTo>
                    <a:pt x="530733" y="28575"/>
                  </a:lnTo>
                  <a:lnTo>
                    <a:pt x="530733" y="167735"/>
                  </a:lnTo>
                  <a:lnTo>
                    <a:pt x="382429" y="167735"/>
                  </a:lnTo>
                  <a:close/>
                  <a:moveTo>
                    <a:pt x="353854" y="167735"/>
                  </a:moveTo>
                  <a:lnTo>
                    <a:pt x="205454" y="167735"/>
                  </a:lnTo>
                  <a:lnTo>
                    <a:pt x="205454" y="28575"/>
                  </a:lnTo>
                  <a:lnTo>
                    <a:pt x="353854" y="28575"/>
                  </a:lnTo>
                  <a:close/>
                  <a:moveTo>
                    <a:pt x="559308" y="28575"/>
                  </a:moveTo>
                  <a:lnTo>
                    <a:pt x="707612" y="28575"/>
                  </a:lnTo>
                  <a:lnTo>
                    <a:pt x="707612" y="167735"/>
                  </a:lnTo>
                  <a:lnTo>
                    <a:pt x="559308" y="167735"/>
                  </a:lnTo>
                  <a:close/>
                  <a:moveTo>
                    <a:pt x="176879" y="28575"/>
                  </a:moveTo>
                  <a:lnTo>
                    <a:pt x="176879" y="167735"/>
                  </a:lnTo>
                  <a:lnTo>
                    <a:pt x="28575" y="167735"/>
                  </a:lnTo>
                  <a:lnTo>
                    <a:pt x="28575" y="28575"/>
                  </a:lnTo>
                  <a:close/>
                  <a:moveTo>
                    <a:pt x="28575" y="335566"/>
                  </a:moveTo>
                  <a:lnTo>
                    <a:pt x="28575" y="196310"/>
                  </a:lnTo>
                  <a:lnTo>
                    <a:pt x="176879" y="196310"/>
                  </a:lnTo>
                  <a:lnTo>
                    <a:pt x="176879" y="335566"/>
                  </a:lnTo>
                  <a:close/>
                  <a:moveTo>
                    <a:pt x="205454" y="335566"/>
                  </a:moveTo>
                  <a:lnTo>
                    <a:pt x="205454" y="196310"/>
                  </a:lnTo>
                  <a:lnTo>
                    <a:pt x="353854" y="196310"/>
                  </a:lnTo>
                  <a:lnTo>
                    <a:pt x="353854" y="335566"/>
                  </a:lnTo>
                  <a:close/>
                  <a:moveTo>
                    <a:pt x="382429" y="335566"/>
                  </a:moveTo>
                  <a:lnTo>
                    <a:pt x="382429" y="196310"/>
                  </a:lnTo>
                  <a:lnTo>
                    <a:pt x="530733" y="196310"/>
                  </a:lnTo>
                  <a:lnTo>
                    <a:pt x="530733" y="335566"/>
                  </a:lnTo>
                  <a:close/>
                  <a:moveTo>
                    <a:pt x="559308" y="335566"/>
                  </a:moveTo>
                  <a:lnTo>
                    <a:pt x="559308" y="196310"/>
                  </a:lnTo>
                  <a:lnTo>
                    <a:pt x="707612" y="196310"/>
                  </a:lnTo>
                  <a:lnTo>
                    <a:pt x="707612" y="335566"/>
                  </a:lnTo>
                  <a:close/>
                  <a:moveTo>
                    <a:pt x="736187" y="335566"/>
                  </a:moveTo>
                  <a:lnTo>
                    <a:pt x="736187" y="196310"/>
                  </a:lnTo>
                  <a:lnTo>
                    <a:pt x="884492" y="196310"/>
                  </a:lnTo>
                  <a:lnTo>
                    <a:pt x="884492" y="3355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235" name="Google Shape;235;p21"/>
          <p:cNvCxnSpPr/>
          <p:nvPr/>
        </p:nvCxnSpPr>
        <p:spPr>
          <a:xfrm rot="10800000">
            <a:off x="2350990" y="2747144"/>
            <a:ext cx="2724900" cy="1767600"/>
          </a:xfrm>
          <a:prstGeom prst="straightConnector1">
            <a:avLst/>
          </a:prstGeom>
          <a:noFill/>
          <a:ln w="9525" cap="flat" cmpd="sng">
            <a:solidFill>
              <a:schemeClr val="accent2"/>
            </a:solidFill>
            <a:prstDash val="solid"/>
            <a:round/>
            <a:headEnd type="stealth" w="med" len="med"/>
            <a:tailEnd type="none" w="sm" len="sm"/>
          </a:ln>
        </p:spPr>
      </p:cxnSp>
      <p:cxnSp>
        <p:nvCxnSpPr>
          <p:cNvPr id="236" name="Google Shape;236;p21"/>
          <p:cNvCxnSpPr/>
          <p:nvPr/>
        </p:nvCxnSpPr>
        <p:spPr>
          <a:xfrm rot="10800000">
            <a:off x="2351012" y="2746989"/>
            <a:ext cx="2742300" cy="900900"/>
          </a:xfrm>
          <a:prstGeom prst="straightConnector1">
            <a:avLst/>
          </a:prstGeom>
          <a:noFill/>
          <a:ln w="9525" cap="flat" cmpd="sng">
            <a:solidFill>
              <a:schemeClr val="accent2"/>
            </a:solidFill>
            <a:prstDash val="solid"/>
            <a:round/>
            <a:headEnd type="stealth" w="med" len="med"/>
            <a:tailEnd type="none" w="sm" len="sm"/>
          </a:ln>
        </p:spPr>
      </p:cxnSp>
      <p:cxnSp>
        <p:nvCxnSpPr>
          <p:cNvPr id="237" name="Google Shape;237;p21"/>
          <p:cNvCxnSpPr/>
          <p:nvPr/>
        </p:nvCxnSpPr>
        <p:spPr>
          <a:xfrm rot="10800000">
            <a:off x="2350840" y="2747002"/>
            <a:ext cx="2707800" cy="0"/>
          </a:xfrm>
          <a:prstGeom prst="straightConnector1">
            <a:avLst/>
          </a:prstGeom>
          <a:noFill/>
          <a:ln w="9525" cap="flat" cmpd="sng">
            <a:solidFill>
              <a:schemeClr val="accent2"/>
            </a:solidFill>
            <a:prstDash val="solid"/>
            <a:round/>
            <a:headEnd type="stealth" w="med" len="med"/>
            <a:tailEnd type="none" w="sm" len="sm"/>
          </a:ln>
        </p:spPr>
      </p:cxnSp>
      <p:cxnSp>
        <p:nvCxnSpPr>
          <p:cNvPr id="238" name="Google Shape;238;p21"/>
          <p:cNvCxnSpPr/>
          <p:nvPr/>
        </p:nvCxnSpPr>
        <p:spPr>
          <a:xfrm flipH="1">
            <a:off x="2364066" y="3041666"/>
            <a:ext cx="2714100" cy="2712000"/>
          </a:xfrm>
          <a:prstGeom prst="straightConnector1">
            <a:avLst/>
          </a:prstGeom>
          <a:noFill/>
          <a:ln w="9525" cap="flat" cmpd="sng">
            <a:solidFill>
              <a:schemeClr val="accent2"/>
            </a:solidFill>
            <a:prstDash val="solid"/>
            <a:round/>
            <a:headEnd type="stealth" w="med" len="med"/>
            <a:tailEnd type="none" w="sm" len="sm"/>
          </a:ln>
        </p:spPr>
      </p:cxnSp>
      <p:cxnSp>
        <p:nvCxnSpPr>
          <p:cNvPr id="239" name="Google Shape;239;p21"/>
          <p:cNvCxnSpPr/>
          <p:nvPr/>
        </p:nvCxnSpPr>
        <p:spPr>
          <a:xfrm flipH="1">
            <a:off x="2364115" y="3994272"/>
            <a:ext cx="2720700" cy="1759200"/>
          </a:xfrm>
          <a:prstGeom prst="straightConnector1">
            <a:avLst/>
          </a:prstGeom>
          <a:noFill/>
          <a:ln w="9525" cap="flat" cmpd="sng">
            <a:solidFill>
              <a:schemeClr val="accent2"/>
            </a:solidFill>
            <a:prstDash val="solid"/>
            <a:round/>
            <a:headEnd type="stealth" w="med" len="med"/>
            <a:tailEnd type="none" w="sm" len="sm"/>
          </a:ln>
        </p:spPr>
      </p:cxnSp>
      <p:cxnSp>
        <p:nvCxnSpPr>
          <p:cNvPr id="240" name="Google Shape;240;p21"/>
          <p:cNvCxnSpPr/>
          <p:nvPr/>
        </p:nvCxnSpPr>
        <p:spPr>
          <a:xfrm flipH="1">
            <a:off x="2364217" y="4880914"/>
            <a:ext cx="2715600" cy="872700"/>
          </a:xfrm>
          <a:prstGeom prst="straightConnector1">
            <a:avLst/>
          </a:prstGeom>
          <a:noFill/>
          <a:ln w="9525" cap="flat" cmpd="sng">
            <a:solidFill>
              <a:schemeClr val="accent2"/>
            </a:solidFill>
            <a:prstDash val="solid"/>
            <a:round/>
            <a:headEnd type="stealth" w="med" len="med"/>
            <a:tailEnd type="none" w="sm" len="sm"/>
          </a:ln>
        </p:spPr>
      </p:cxnSp>
      <p:cxnSp>
        <p:nvCxnSpPr>
          <p:cNvPr id="241" name="Google Shape;241;p21"/>
          <p:cNvCxnSpPr/>
          <p:nvPr/>
        </p:nvCxnSpPr>
        <p:spPr>
          <a:xfrm flipH="1">
            <a:off x="2388089" y="2832219"/>
            <a:ext cx="2677200" cy="935700"/>
          </a:xfrm>
          <a:prstGeom prst="straightConnector1">
            <a:avLst/>
          </a:prstGeom>
          <a:noFill/>
          <a:ln w="9525" cap="flat" cmpd="sng">
            <a:solidFill>
              <a:schemeClr val="accent2"/>
            </a:solidFill>
            <a:prstDash val="solid"/>
            <a:round/>
            <a:headEnd type="stealth" w="med" len="med"/>
            <a:tailEnd type="none" w="sm" len="sm"/>
          </a:ln>
        </p:spPr>
      </p:cxnSp>
      <p:cxnSp>
        <p:nvCxnSpPr>
          <p:cNvPr id="242" name="Google Shape;242;p21"/>
          <p:cNvCxnSpPr/>
          <p:nvPr/>
        </p:nvCxnSpPr>
        <p:spPr>
          <a:xfrm rot="10800000">
            <a:off x="2397340" y="3780604"/>
            <a:ext cx="2710500" cy="0"/>
          </a:xfrm>
          <a:prstGeom prst="straightConnector1">
            <a:avLst/>
          </a:prstGeom>
          <a:noFill/>
          <a:ln w="9525" cap="flat" cmpd="sng">
            <a:solidFill>
              <a:schemeClr val="accent2"/>
            </a:solidFill>
            <a:prstDash val="solid"/>
            <a:round/>
            <a:headEnd type="stealth" w="med" len="med"/>
            <a:tailEnd type="none" w="sm" len="sm"/>
          </a:ln>
        </p:spPr>
      </p:cxnSp>
      <p:cxnSp>
        <p:nvCxnSpPr>
          <p:cNvPr id="243" name="Google Shape;243;p21"/>
          <p:cNvCxnSpPr/>
          <p:nvPr/>
        </p:nvCxnSpPr>
        <p:spPr>
          <a:xfrm rot="10800000">
            <a:off x="2377169" y="3768025"/>
            <a:ext cx="2706600" cy="867900"/>
          </a:xfrm>
          <a:prstGeom prst="straightConnector1">
            <a:avLst/>
          </a:prstGeom>
          <a:noFill/>
          <a:ln w="9525" cap="flat" cmpd="sng">
            <a:solidFill>
              <a:schemeClr val="accent2"/>
            </a:solidFill>
            <a:prstDash val="solid"/>
            <a:round/>
            <a:headEnd type="stealth" w="med" len="med"/>
            <a:tailEnd type="none" w="sm" len="sm"/>
          </a:ln>
        </p:spPr>
      </p:cxnSp>
      <p:grpSp>
        <p:nvGrpSpPr>
          <p:cNvPr id="244" name="Google Shape;244;p21"/>
          <p:cNvGrpSpPr/>
          <p:nvPr/>
        </p:nvGrpSpPr>
        <p:grpSpPr>
          <a:xfrm>
            <a:off x="2350910" y="2746939"/>
            <a:ext cx="2718330" cy="3006607"/>
            <a:chOff x="2350908" y="3082147"/>
            <a:chExt cx="2850000" cy="3006607"/>
          </a:xfrm>
        </p:grpSpPr>
        <p:cxnSp>
          <p:nvCxnSpPr>
            <p:cNvPr id="245" name="Google Shape;245;p21"/>
            <p:cNvCxnSpPr/>
            <p:nvPr/>
          </p:nvCxnSpPr>
          <p:spPr>
            <a:xfrm rot="10800000">
              <a:off x="2350908" y="3082147"/>
              <a:ext cx="2850000" cy="2612100"/>
            </a:xfrm>
            <a:prstGeom prst="straightConnector1">
              <a:avLst/>
            </a:prstGeom>
            <a:noFill/>
            <a:ln w="9525" cap="flat" cmpd="sng">
              <a:solidFill>
                <a:schemeClr val="accent2"/>
              </a:solidFill>
              <a:prstDash val="solid"/>
              <a:round/>
              <a:headEnd type="stealth" w="med" len="med"/>
              <a:tailEnd type="none" w="sm" len="sm"/>
            </a:ln>
          </p:spPr>
        </p:cxnSp>
        <p:cxnSp>
          <p:nvCxnSpPr>
            <p:cNvPr id="246" name="Google Shape;246;p21"/>
            <p:cNvCxnSpPr/>
            <p:nvPr/>
          </p:nvCxnSpPr>
          <p:spPr>
            <a:xfrm rot="10800000">
              <a:off x="2364067" y="6088754"/>
              <a:ext cx="2826300" cy="0"/>
            </a:xfrm>
            <a:prstGeom prst="straightConnector1">
              <a:avLst/>
            </a:prstGeom>
            <a:noFill/>
            <a:ln w="9525" cap="flat" cmpd="sng">
              <a:solidFill>
                <a:schemeClr val="accent2"/>
              </a:solidFill>
              <a:prstDash val="solid"/>
              <a:round/>
              <a:headEnd type="stealth" w="med" len="med"/>
              <a:tailEnd type="none" w="sm" len="sm"/>
            </a:ln>
          </p:spPr>
        </p:cxnSp>
        <p:cxnSp>
          <p:nvCxnSpPr>
            <p:cNvPr id="247" name="Google Shape;247;p21"/>
            <p:cNvCxnSpPr/>
            <p:nvPr/>
          </p:nvCxnSpPr>
          <p:spPr>
            <a:xfrm rot="10800000">
              <a:off x="2383830" y="4101482"/>
              <a:ext cx="2807100" cy="1741800"/>
            </a:xfrm>
            <a:prstGeom prst="straightConnector1">
              <a:avLst/>
            </a:prstGeom>
            <a:noFill/>
            <a:ln w="9525" cap="flat" cmpd="sng">
              <a:solidFill>
                <a:schemeClr val="accent2"/>
              </a:solidFill>
              <a:prstDash val="solid"/>
              <a:round/>
              <a:headEnd type="stealth" w="med" len="med"/>
              <a:tailEnd type="none" w="sm" len="sm"/>
            </a:ln>
          </p:spPr>
        </p:cxnSp>
        <p:cxnSp>
          <p:nvCxnSpPr>
            <p:cNvPr id="248" name="Google Shape;248;p21"/>
            <p:cNvCxnSpPr/>
            <p:nvPr/>
          </p:nvCxnSpPr>
          <p:spPr>
            <a:xfrm rot="10800000">
              <a:off x="2367425" y="5084429"/>
              <a:ext cx="2825700" cy="892800"/>
            </a:xfrm>
            <a:prstGeom prst="straightConnector1">
              <a:avLst/>
            </a:prstGeom>
            <a:noFill/>
            <a:ln w="9525" cap="flat" cmpd="sng">
              <a:solidFill>
                <a:schemeClr val="accent2"/>
              </a:solidFill>
              <a:prstDash val="solid"/>
              <a:round/>
              <a:headEnd type="stealth" w="med" len="med"/>
              <a:tailEnd type="none" w="sm" len="sm"/>
            </a:ln>
          </p:spPr>
        </p:cxnSp>
      </p:grpSp>
      <p:cxnSp>
        <p:nvCxnSpPr>
          <p:cNvPr id="249" name="Google Shape;249;p21"/>
          <p:cNvCxnSpPr/>
          <p:nvPr/>
        </p:nvCxnSpPr>
        <p:spPr>
          <a:xfrm rot="10800000">
            <a:off x="2376750" y="4749312"/>
            <a:ext cx="2710500" cy="0"/>
          </a:xfrm>
          <a:prstGeom prst="straightConnector1">
            <a:avLst/>
          </a:prstGeom>
          <a:noFill/>
          <a:ln w="9525" cap="flat" cmpd="sng">
            <a:solidFill>
              <a:schemeClr val="accent2"/>
            </a:solidFill>
            <a:prstDash val="solid"/>
            <a:round/>
            <a:headEnd type="stealth" w="med" len="med"/>
            <a:tailEnd type="none" w="sm" len="sm"/>
          </a:ln>
        </p:spPr>
      </p:cxnSp>
      <p:cxnSp>
        <p:nvCxnSpPr>
          <p:cNvPr id="250" name="Google Shape;250;p21"/>
          <p:cNvCxnSpPr/>
          <p:nvPr/>
        </p:nvCxnSpPr>
        <p:spPr>
          <a:xfrm flipH="1">
            <a:off x="2356762" y="3886349"/>
            <a:ext cx="2741100" cy="863100"/>
          </a:xfrm>
          <a:prstGeom prst="straightConnector1">
            <a:avLst/>
          </a:prstGeom>
          <a:noFill/>
          <a:ln w="9525" cap="flat" cmpd="sng">
            <a:solidFill>
              <a:schemeClr val="accent2"/>
            </a:solidFill>
            <a:prstDash val="solid"/>
            <a:round/>
            <a:headEnd type="stealth" w="med" len="med"/>
            <a:tailEnd type="none" w="sm" len="sm"/>
          </a:ln>
        </p:spPr>
      </p:cxnSp>
      <p:cxnSp>
        <p:nvCxnSpPr>
          <p:cNvPr id="251" name="Google Shape;251;p21"/>
          <p:cNvCxnSpPr/>
          <p:nvPr/>
        </p:nvCxnSpPr>
        <p:spPr>
          <a:xfrm flipH="1">
            <a:off x="2363241" y="2935020"/>
            <a:ext cx="2706000" cy="1816200"/>
          </a:xfrm>
          <a:prstGeom prst="straightConnector1">
            <a:avLst/>
          </a:prstGeom>
          <a:noFill/>
          <a:ln w="9525" cap="flat" cmpd="sng">
            <a:solidFill>
              <a:schemeClr val="accent2"/>
            </a:solidFill>
            <a:prstDash val="solid"/>
            <a:round/>
            <a:headEnd type="stealth" w="med" len="med"/>
            <a:tailEnd type="none" w="sm" len="sm"/>
          </a:ln>
        </p:spPr>
      </p:cxnSp>
      <p:sp>
        <p:nvSpPr>
          <p:cNvPr id="252" name="Google Shape;252;p2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100"/>
              <a:buNone/>
            </a:pPr>
            <a:fld id="{00000000-1234-1234-1234-123412341234}" type="slidenum">
              <a:rPr lang="en-US"/>
              <a:t>2</a:t>
            </a:fld>
            <a:endParaRPr/>
          </a:p>
        </p:txBody>
      </p:sp>
      <p:sp>
        <p:nvSpPr>
          <p:cNvPr id="253" name="Google Shape;253;p21"/>
          <p:cNvSpPr txBox="1"/>
          <p:nvPr/>
        </p:nvSpPr>
        <p:spPr>
          <a:xfrm>
            <a:off x="10736306" y="20793"/>
            <a:ext cx="391200" cy="40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54" name="Google Shape;254;p21" descr="A cartoon of a person wearing goggles&#10;&#10;Description automatically generated"/>
          <p:cNvPicPr preferRelativeResize="0"/>
          <p:nvPr/>
        </p:nvPicPr>
        <p:blipFill>
          <a:blip r:embed="rId3">
            <a:alphaModFix/>
          </a:blip>
          <a:stretch>
            <a:fillRect/>
          </a:stretch>
        </p:blipFill>
        <p:spPr>
          <a:xfrm>
            <a:off x="10819650" y="102450"/>
            <a:ext cx="1148550" cy="502491"/>
          </a:xfrm>
          <a:prstGeom prst="rect">
            <a:avLst/>
          </a:prstGeom>
          <a:noFill/>
          <a:ln>
            <a:noFill/>
          </a:ln>
        </p:spPr>
      </p:pic>
      <p:sp>
        <p:nvSpPr>
          <p:cNvPr id="255" name="Google Shape;255;p21"/>
          <p:cNvSpPr txBox="1"/>
          <p:nvPr/>
        </p:nvSpPr>
        <p:spPr>
          <a:xfrm>
            <a:off x="10834007" y="119121"/>
            <a:ext cx="282300" cy="32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9"/>
          <p:cNvSpPr txBox="1">
            <a:spLocks noGrp="1"/>
          </p:cNvSpPr>
          <p:nvPr>
            <p:ph type="title"/>
          </p:nvPr>
        </p:nvSpPr>
        <p:spPr>
          <a:xfrm>
            <a:off x="-6961637" y="3137250"/>
            <a:ext cx="10659300" cy="5835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dk1"/>
              </a:buClr>
              <a:buSzPts val="4000"/>
              <a:buFont typeface="DM Sans Medium"/>
              <a:buNone/>
            </a:pPr>
            <a:r>
              <a:rPr lang="en-US"/>
              <a:t>Predictive</a:t>
            </a:r>
            <a:br>
              <a:rPr lang="en-US"/>
            </a:br>
            <a:r>
              <a:rPr lang="en-US"/>
              <a:t>Optimization</a:t>
            </a:r>
            <a:endParaRPr/>
          </a:p>
          <a:p>
            <a:pPr marL="0" marR="0" lvl="0" indent="0" algn="r" rtl="0">
              <a:lnSpc>
                <a:spcPct val="90000"/>
              </a:lnSpc>
              <a:spcBef>
                <a:spcPts val="0"/>
              </a:spcBef>
              <a:spcAft>
                <a:spcPts val="0"/>
              </a:spcAft>
              <a:buClr>
                <a:schemeClr val="dk1"/>
              </a:buClr>
              <a:buSzPts val="4000"/>
              <a:buFont typeface="DM Sans Medium"/>
              <a:buNone/>
            </a:pPr>
            <a:endParaRPr/>
          </a:p>
          <a:p>
            <a:pPr marL="0" marR="0" lvl="0" indent="0" algn="r" rtl="0">
              <a:lnSpc>
                <a:spcPct val="90000"/>
              </a:lnSpc>
              <a:spcBef>
                <a:spcPts val="0"/>
              </a:spcBef>
              <a:spcAft>
                <a:spcPts val="0"/>
              </a:spcAft>
              <a:buClr>
                <a:schemeClr val="dk1"/>
              </a:buClr>
              <a:buSzPts val="4000"/>
              <a:buFont typeface="DM Sans Medium"/>
              <a:buNone/>
            </a:pPr>
            <a:endParaRPr/>
          </a:p>
        </p:txBody>
      </p:sp>
      <p:sp>
        <p:nvSpPr>
          <p:cNvPr id="751" name="Google Shape;751;p39"/>
          <p:cNvSpPr/>
          <p:nvPr/>
        </p:nvSpPr>
        <p:spPr>
          <a:xfrm>
            <a:off x="4546853" y="1358900"/>
            <a:ext cx="6892800" cy="4001400"/>
          </a:xfrm>
          <a:prstGeom prst="rect">
            <a:avLst/>
          </a:prstGeom>
          <a:solidFill>
            <a:srgbClr val="FFFFFF"/>
          </a:solidFill>
          <a:ln>
            <a:noFill/>
          </a:ln>
          <a:effectLst>
            <a:outerShdw blurRad="428625" dist="95250" dir="5400000" algn="bl" rotWithShape="0">
              <a:srgbClr val="000000">
                <a:alpha val="105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9"/>
          <p:cNvSpPr txBox="1">
            <a:spLocks noGrp="1"/>
          </p:cNvSpPr>
          <p:nvPr>
            <p:ph type="body" idx="1"/>
          </p:nvPr>
        </p:nvSpPr>
        <p:spPr>
          <a:xfrm>
            <a:off x="4805421" y="1722211"/>
            <a:ext cx="6375600" cy="4215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SzPts val="2400"/>
              <a:buNone/>
            </a:pPr>
            <a:r>
              <a:rPr lang="en-US" sz="2000" b="1"/>
              <a:t>Solution</a:t>
            </a:r>
            <a:endParaRPr sz="2000" b="1"/>
          </a:p>
          <a:p>
            <a:pPr marL="457200" marR="0" lvl="0" indent="-304800" algn="l" rtl="0">
              <a:lnSpc>
                <a:spcPct val="115000"/>
              </a:lnSpc>
              <a:spcBef>
                <a:spcPts val="1100"/>
              </a:spcBef>
              <a:spcAft>
                <a:spcPts val="0"/>
              </a:spcAft>
              <a:buClr>
                <a:schemeClr val="dk2"/>
              </a:buClr>
              <a:buSzPts val="2400"/>
              <a:buFont typeface="Arial"/>
              <a:buChar char="•"/>
            </a:pPr>
            <a:r>
              <a:rPr lang="en-US" sz="2000"/>
              <a:t>AI model</a:t>
            </a:r>
            <a:r>
              <a:rPr lang="en-US" sz="2000" b="1"/>
              <a:t> </a:t>
            </a:r>
            <a:r>
              <a:rPr lang="en-US" sz="2000"/>
              <a:t>determines which tables to optimize</a:t>
            </a:r>
            <a:endParaRPr sz="2000"/>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Bin-packing</a:t>
            </a:r>
            <a:endParaRPr sz="1800">
              <a:solidFill>
                <a:srgbClr val="666666"/>
              </a:solidFill>
            </a:endParaRPr>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Liquid clustering</a:t>
            </a:r>
            <a:endParaRPr sz="1800">
              <a:solidFill>
                <a:srgbClr val="666666"/>
              </a:solidFill>
            </a:endParaRPr>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Vacuuming</a:t>
            </a:r>
            <a:endParaRPr sz="1800">
              <a:solidFill>
                <a:srgbClr val="666666"/>
              </a:solidFill>
            </a:endParaRPr>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Table statistics</a:t>
            </a:r>
            <a:endParaRPr sz="1800">
              <a:solidFill>
                <a:srgbClr val="666666"/>
              </a:solidFill>
            </a:endParaRPr>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Intelligent storage tiering</a:t>
            </a:r>
            <a:endParaRPr sz="1800">
              <a:solidFill>
                <a:srgbClr val="666666"/>
              </a:solidFill>
            </a:endParaRPr>
          </a:p>
          <a:p>
            <a:pPr marL="457200" marR="0" lvl="0" indent="-304800" algn="l" rtl="0">
              <a:lnSpc>
                <a:spcPct val="115000"/>
              </a:lnSpc>
              <a:spcBef>
                <a:spcPts val="0"/>
              </a:spcBef>
              <a:spcAft>
                <a:spcPts val="0"/>
              </a:spcAft>
              <a:buClr>
                <a:schemeClr val="dk2"/>
              </a:buClr>
              <a:buSzPts val="2400"/>
              <a:buFont typeface="Arial"/>
              <a:buChar char="•"/>
            </a:pPr>
            <a:r>
              <a:rPr lang="en-US" sz="2000"/>
              <a:t>Databricks automatically performs maintenance </a:t>
            </a:r>
            <a:endParaRPr sz="2000"/>
          </a:p>
          <a:p>
            <a:pPr marL="749300" marR="0" lvl="1" indent="-292100" algn="l" rtl="0">
              <a:lnSpc>
                <a:spcPct val="115000"/>
              </a:lnSpc>
              <a:spcBef>
                <a:spcPts val="0"/>
              </a:spcBef>
              <a:spcAft>
                <a:spcPts val="0"/>
              </a:spcAft>
              <a:buClr>
                <a:schemeClr val="dk2"/>
              </a:buClr>
              <a:buSzPts val="2000"/>
              <a:buFont typeface="Arial"/>
              <a:buChar char="•"/>
            </a:pPr>
            <a:r>
              <a:rPr lang="en-US" sz="1800">
                <a:solidFill>
                  <a:srgbClr val="666666"/>
                </a:solidFill>
              </a:rPr>
              <a:t>Using hyper-optimized serverless compute</a:t>
            </a:r>
            <a:endParaRPr/>
          </a:p>
        </p:txBody>
      </p:sp>
      <p:cxnSp>
        <p:nvCxnSpPr>
          <p:cNvPr id="753" name="Google Shape;753;p39"/>
          <p:cNvCxnSpPr/>
          <p:nvPr/>
        </p:nvCxnSpPr>
        <p:spPr>
          <a:xfrm>
            <a:off x="4122258" y="1216050"/>
            <a:ext cx="0" cy="4425900"/>
          </a:xfrm>
          <a:prstGeom prst="straightConnector1">
            <a:avLst/>
          </a:prstGeom>
          <a:noFill/>
          <a:ln w="9525" cap="flat" cmpd="sng">
            <a:solidFill>
              <a:srgbClr val="EF6450"/>
            </a:solidFill>
            <a:prstDash val="solid"/>
            <a:miter lim="800000"/>
            <a:headEnd type="oval" w="med" len="med"/>
            <a:tailEnd type="oval" w="med" len="med"/>
          </a:ln>
        </p:spPr>
      </p:cxnSp>
      <p:sp>
        <p:nvSpPr>
          <p:cNvPr id="754" name="Google Shape;754;p39"/>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755" name="Google Shape;755;p39"/>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Public Preview</a:t>
            </a:r>
            <a:endParaRPr sz="1300">
              <a:latin typeface="DM Sans"/>
              <a:ea typeface="DM Sans"/>
              <a:cs typeface="DM Sans"/>
              <a:sym typeface="DM Sans"/>
            </a:endParaRPr>
          </a:p>
        </p:txBody>
      </p:sp>
      <p:pic>
        <p:nvPicPr>
          <p:cNvPr id="756" name="Google Shape;756;p39" descr="A cartoon of a person wearing goggles&#10;&#10;Description automatically generated"/>
          <p:cNvPicPr preferRelativeResize="0"/>
          <p:nvPr/>
        </p:nvPicPr>
        <p:blipFill>
          <a:blip r:embed="rId3">
            <a:alphaModFix/>
          </a:blip>
          <a:stretch>
            <a:fillRect/>
          </a:stretch>
        </p:blipFill>
        <p:spPr>
          <a:xfrm>
            <a:off x="10902875" y="61528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0"/>
          <p:cNvSpPr/>
          <p:nvPr/>
        </p:nvSpPr>
        <p:spPr>
          <a:xfrm>
            <a:off x="7461065" y="1538779"/>
            <a:ext cx="3762600" cy="4467600"/>
          </a:xfrm>
          <a:prstGeom prst="rect">
            <a:avLst/>
          </a:prstGeom>
          <a:solidFill>
            <a:srgbClr val="FFFFFF"/>
          </a:solidFill>
          <a:ln>
            <a:noFill/>
          </a:ln>
          <a:effectLst>
            <a:outerShdw blurRad="428625" dist="95250" dir="5400000" algn="bl" rotWithShape="0">
              <a:srgbClr val="000000">
                <a:alpha val="105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4000"/>
              <a:buFont typeface="DM Sans Medium"/>
              <a:buNone/>
            </a:pPr>
            <a:r>
              <a:rPr lang="en-US"/>
              <a:t>Predictive optimization</a:t>
            </a:r>
            <a:endParaRPr/>
          </a:p>
        </p:txBody>
      </p:sp>
      <p:sp>
        <p:nvSpPr>
          <p:cNvPr id="763" name="Google Shape;763;p40"/>
          <p:cNvSpPr/>
          <p:nvPr/>
        </p:nvSpPr>
        <p:spPr>
          <a:xfrm>
            <a:off x="282247" y="1597091"/>
            <a:ext cx="6484800" cy="4467600"/>
          </a:xfrm>
          <a:prstGeom prst="rect">
            <a:avLst/>
          </a:prstGeom>
          <a:solidFill>
            <a:srgbClr val="FFFFFF"/>
          </a:solidFill>
          <a:ln>
            <a:noFill/>
          </a:ln>
          <a:effectLst>
            <a:outerShdw blurRad="428625" dist="95250" dir="5400000" algn="bl" rotWithShape="0">
              <a:srgbClr val="000000">
                <a:alpha val="105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0"/>
          <p:cNvSpPr txBox="1">
            <a:spLocks noGrp="1"/>
          </p:cNvSpPr>
          <p:nvPr>
            <p:ph type="body" idx="1"/>
          </p:nvPr>
        </p:nvSpPr>
        <p:spPr>
          <a:xfrm>
            <a:off x="495970" y="1709316"/>
            <a:ext cx="1244100" cy="476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100"/>
              </a:spcBef>
              <a:spcAft>
                <a:spcPts val="0"/>
              </a:spcAft>
              <a:buSzPts val="2400"/>
              <a:buNone/>
            </a:pPr>
            <a:r>
              <a:rPr lang="en-US" b="1"/>
              <a:t>Results:</a:t>
            </a:r>
            <a:endParaRPr/>
          </a:p>
        </p:txBody>
      </p:sp>
      <p:sp>
        <p:nvSpPr>
          <p:cNvPr id="765" name="Google Shape;765;p40"/>
          <p:cNvSpPr txBox="1"/>
          <p:nvPr/>
        </p:nvSpPr>
        <p:spPr>
          <a:xfrm>
            <a:off x="7536548" y="1784525"/>
            <a:ext cx="3575400" cy="2889600"/>
          </a:xfrm>
          <a:prstGeom prst="rect">
            <a:avLst/>
          </a:prstGeom>
          <a:noFill/>
          <a:ln>
            <a:noFill/>
          </a:ln>
        </p:spPr>
        <p:txBody>
          <a:bodyPr spcFirstLastPara="1" wrap="square" lIns="121875" tIns="121875" rIns="121875" bIns="121875" anchor="t" anchorCtr="0">
            <a:spAutoFit/>
          </a:bodyPr>
          <a:lstStyle/>
          <a:p>
            <a:pPr marL="0" marR="0" lvl="0" indent="0" algn="l" rtl="0">
              <a:lnSpc>
                <a:spcPct val="115000"/>
              </a:lnSpc>
              <a:spcBef>
                <a:spcPts val="1100"/>
              </a:spcBef>
              <a:spcAft>
                <a:spcPts val="0"/>
              </a:spcAft>
              <a:buClr>
                <a:srgbClr val="000000"/>
              </a:buClr>
              <a:buSzPts val="2400"/>
              <a:buFont typeface="Arial"/>
              <a:buNone/>
            </a:pPr>
            <a:r>
              <a:rPr lang="en-US" sz="2400" b="1" i="0" u="none" strike="noStrike" cap="none">
                <a:solidFill>
                  <a:srgbClr val="10121E"/>
                </a:solidFill>
                <a:latin typeface="DM Sans"/>
                <a:ea typeface="DM Sans"/>
                <a:cs typeface="DM Sans"/>
                <a:sym typeface="DM Sans"/>
              </a:rPr>
              <a:t>Fewer knobs</a:t>
            </a:r>
            <a:endParaRPr/>
          </a:p>
          <a:p>
            <a:pPr marL="0" marR="0" lvl="0" indent="0" algn="l" rtl="0">
              <a:lnSpc>
                <a:spcPct val="115000"/>
              </a:lnSpc>
              <a:spcBef>
                <a:spcPts val="1100"/>
              </a:spcBef>
              <a:spcAft>
                <a:spcPts val="0"/>
              </a:spcAft>
              <a:buClr>
                <a:srgbClr val="000000"/>
              </a:buClr>
              <a:buSzPts val="2400"/>
              <a:buFont typeface="Arial"/>
              <a:buNone/>
            </a:pPr>
            <a:r>
              <a:rPr lang="en-US" sz="2400" b="0" i="0" u="none" strike="noStrike" cap="none">
                <a:solidFill>
                  <a:srgbClr val="10121E"/>
                </a:solidFill>
                <a:latin typeface="DM Sans"/>
                <a:ea typeface="DM Sans"/>
                <a:cs typeface="DM Sans"/>
                <a:sym typeface="DM Sans"/>
              </a:rPr>
              <a:t>No need to: </a:t>
            </a:r>
            <a:endParaRPr sz="2400" b="0" i="0" u="none" strike="noStrike" cap="none">
              <a:solidFill>
                <a:srgbClr val="10121E"/>
              </a:solidFill>
              <a:latin typeface="DM Sans"/>
              <a:ea typeface="DM Sans"/>
              <a:cs typeface="DM Sans"/>
              <a:sym typeface="DM Sans"/>
            </a:endParaRPr>
          </a:p>
          <a:p>
            <a:pPr marL="292100" marR="0" lvl="0" indent="-292100" algn="l" rtl="0">
              <a:lnSpc>
                <a:spcPct val="115000"/>
              </a:lnSpc>
              <a:spcBef>
                <a:spcPts val="1100"/>
              </a:spcBef>
              <a:spcAft>
                <a:spcPts val="0"/>
              </a:spcAft>
              <a:buClr>
                <a:schemeClr val="dk2"/>
              </a:buClr>
              <a:buSzPts val="2400"/>
              <a:buFont typeface="Arial"/>
              <a:buChar char="•"/>
            </a:pPr>
            <a:r>
              <a:rPr lang="en-US" sz="2000" b="0" i="0" u="none" strike="noStrike" cap="none">
                <a:solidFill>
                  <a:srgbClr val="10121E"/>
                </a:solidFill>
                <a:latin typeface="DM Sans"/>
                <a:ea typeface="DM Sans"/>
                <a:cs typeface="DM Sans"/>
                <a:sym typeface="DM Sans"/>
              </a:rPr>
              <a:t>Determine which</a:t>
            </a:r>
            <a:br>
              <a:rPr lang="en-US" sz="2000" b="0" i="0" u="none" strike="noStrike" cap="none">
                <a:solidFill>
                  <a:srgbClr val="10121E"/>
                </a:solidFill>
                <a:latin typeface="DM Sans"/>
                <a:ea typeface="DM Sans"/>
                <a:cs typeface="DM Sans"/>
                <a:sym typeface="DM Sans"/>
              </a:rPr>
            </a:br>
            <a:r>
              <a:rPr lang="en-US" sz="2000" b="0" i="0" u="none" strike="noStrike" cap="none">
                <a:solidFill>
                  <a:srgbClr val="10121E"/>
                </a:solidFill>
                <a:latin typeface="DM Sans"/>
                <a:ea typeface="DM Sans"/>
                <a:cs typeface="DM Sans"/>
                <a:sym typeface="DM Sans"/>
              </a:rPr>
              <a:t>tables to optimize</a:t>
            </a:r>
            <a:endParaRPr sz="2000" b="0" i="0" u="none" strike="noStrike" cap="none">
              <a:solidFill>
                <a:srgbClr val="10121E"/>
              </a:solidFill>
              <a:latin typeface="DM Sans"/>
              <a:ea typeface="DM Sans"/>
              <a:cs typeface="DM Sans"/>
              <a:sym typeface="DM Sans"/>
            </a:endParaRPr>
          </a:p>
          <a:p>
            <a:pPr marL="292100" marR="0" lvl="0" indent="-292100" algn="l" rtl="0">
              <a:lnSpc>
                <a:spcPct val="115000"/>
              </a:lnSpc>
              <a:spcBef>
                <a:spcPts val="0"/>
              </a:spcBef>
              <a:spcAft>
                <a:spcPts val="0"/>
              </a:spcAft>
              <a:buClr>
                <a:schemeClr val="dk2"/>
              </a:buClr>
              <a:buSzPts val="2400"/>
              <a:buFont typeface="Arial"/>
              <a:buChar char="•"/>
            </a:pPr>
            <a:r>
              <a:rPr lang="en-US" sz="2000" b="0" i="0" u="none" strike="noStrike" cap="none">
                <a:solidFill>
                  <a:srgbClr val="10121E"/>
                </a:solidFill>
                <a:latin typeface="DM Sans"/>
                <a:ea typeface="DM Sans"/>
                <a:cs typeface="DM Sans"/>
                <a:sym typeface="DM Sans"/>
              </a:rPr>
              <a:t>Run and manage the cluster</a:t>
            </a:r>
            <a:r>
              <a:rPr lang="en-US" sz="2000">
                <a:solidFill>
                  <a:srgbClr val="10121E"/>
                </a:solidFill>
                <a:latin typeface="DM Sans"/>
                <a:ea typeface="DM Sans"/>
                <a:cs typeface="DM Sans"/>
                <a:sym typeface="DM Sans"/>
              </a:rPr>
              <a:t>s</a:t>
            </a:r>
            <a:endParaRPr sz="2000" b="0" i="0" u="none" strike="noStrike" cap="none">
              <a:solidFill>
                <a:srgbClr val="10121E"/>
              </a:solidFill>
              <a:latin typeface="DM Sans"/>
              <a:ea typeface="DM Sans"/>
              <a:cs typeface="DM Sans"/>
              <a:sym typeface="DM Sans"/>
            </a:endParaRPr>
          </a:p>
        </p:txBody>
      </p:sp>
      <p:cxnSp>
        <p:nvCxnSpPr>
          <p:cNvPr id="766" name="Google Shape;766;p40"/>
          <p:cNvCxnSpPr/>
          <p:nvPr/>
        </p:nvCxnSpPr>
        <p:spPr>
          <a:xfrm>
            <a:off x="7126439" y="1863427"/>
            <a:ext cx="0" cy="3818100"/>
          </a:xfrm>
          <a:prstGeom prst="straightConnector1">
            <a:avLst/>
          </a:prstGeom>
          <a:noFill/>
          <a:ln w="9525" cap="flat" cmpd="sng">
            <a:solidFill>
              <a:srgbClr val="EF6450"/>
            </a:solidFill>
            <a:prstDash val="solid"/>
            <a:miter lim="800000"/>
            <a:headEnd type="oval" w="med" len="med"/>
            <a:tailEnd type="oval" w="med" len="med"/>
          </a:ln>
        </p:spPr>
      </p:cxnSp>
      <p:sp>
        <p:nvSpPr>
          <p:cNvPr id="767" name="Google Shape;767;p40"/>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21</a:t>
            </a:fld>
            <a:endParaRPr/>
          </a:p>
        </p:txBody>
      </p:sp>
      <p:pic>
        <p:nvPicPr>
          <p:cNvPr id="768" name="Google Shape;768;p40"/>
          <p:cNvPicPr preferRelativeResize="0"/>
          <p:nvPr/>
        </p:nvPicPr>
        <p:blipFill>
          <a:blip r:embed="rId3">
            <a:alphaModFix/>
          </a:blip>
          <a:stretch>
            <a:fillRect/>
          </a:stretch>
        </p:blipFill>
        <p:spPr>
          <a:xfrm>
            <a:off x="429867" y="2380091"/>
            <a:ext cx="6278586" cy="3003665"/>
          </a:xfrm>
          <a:prstGeom prst="rect">
            <a:avLst/>
          </a:prstGeom>
          <a:noFill/>
          <a:ln>
            <a:noFill/>
          </a:ln>
        </p:spPr>
      </p:pic>
      <p:pic>
        <p:nvPicPr>
          <p:cNvPr id="769" name="Google Shape;769;p40" descr="A cartoon of a person wearing goggles&#10;&#10;Description automatically generated"/>
          <p:cNvPicPr preferRelativeResize="0"/>
          <p:nvPr/>
        </p:nvPicPr>
        <p:blipFill>
          <a:blip r:embed="rId4">
            <a:alphaModFix/>
          </a:blip>
          <a:stretch>
            <a:fillRect/>
          </a:stretch>
        </p:blipFill>
        <p:spPr>
          <a:xfrm>
            <a:off x="10902875" y="6152850"/>
            <a:ext cx="1148550" cy="502491"/>
          </a:xfrm>
          <a:prstGeom prst="rect">
            <a:avLst/>
          </a:prstGeom>
          <a:noFill/>
          <a:ln>
            <a:noFill/>
          </a:ln>
        </p:spPr>
      </p:pic>
      <p:sp>
        <p:nvSpPr>
          <p:cNvPr id="770" name="Google Shape;770;p40"/>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Public Preview</a:t>
            </a:r>
            <a:endParaRPr sz="1300">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4000"/>
              <a:buFont typeface="DM Sans Medium"/>
              <a:buNone/>
            </a:pPr>
            <a:r>
              <a:rPr lang="en-US"/>
              <a:t>Streaming Tables &amp; Materialized Views</a:t>
            </a:r>
            <a:endParaRPr/>
          </a:p>
        </p:txBody>
      </p:sp>
      <p:sp>
        <p:nvSpPr>
          <p:cNvPr id="776" name="Google Shape;776;p4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22</a:t>
            </a:fld>
            <a:endParaRPr/>
          </a:p>
        </p:txBody>
      </p:sp>
      <p:pic>
        <p:nvPicPr>
          <p:cNvPr id="777" name="Google Shape;777;p41" descr="A cartoon of a person wearing goggles&#10;&#10;Description automatically generated"/>
          <p:cNvPicPr preferRelativeResize="0"/>
          <p:nvPr/>
        </p:nvPicPr>
        <p:blipFill>
          <a:blip r:embed="rId3">
            <a:alphaModFix/>
          </a:blip>
          <a:stretch>
            <a:fillRect/>
          </a:stretch>
        </p:blipFill>
        <p:spPr>
          <a:xfrm>
            <a:off x="10902875" y="6152850"/>
            <a:ext cx="1148550" cy="502491"/>
          </a:xfrm>
          <a:prstGeom prst="rect">
            <a:avLst/>
          </a:prstGeom>
          <a:noFill/>
          <a:ln>
            <a:noFill/>
          </a:ln>
        </p:spPr>
      </p:pic>
      <p:sp>
        <p:nvSpPr>
          <p:cNvPr id="778" name="Google Shape;778;p41"/>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Public Preview</a:t>
            </a:r>
            <a:endParaRPr sz="1300">
              <a:latin typeface="DM Sans"/>
              <a:ea typeface="DM Sans"/>
              <a:cs typeface="DM Sans"/>
              <a:sym typeface="DM Sans"/>
            </a:endParaRPr>
          </a:p>
        </p:txBody>
      </p:sp>
      <p:cxnSp>
        <p:nvCxnSpPr>
          <p:cNvPr id="779" name="Google Shape;779;p41"/>
          <p:cNvCxnSpPr/>
          <p:nvPr/>
        </p:nvCxnSpPr>
        <p:spPr>
          <a:xfrm rot="10800000">
            <a:off x="1631075" y="3602425"/>
            <a:ext cx="0" cy="1369500"/>
          </a:xfrm>
          <a:prstGeom prst="straightConnector1">
            <a:avLst/>
          </a:prstGeom>
          <a:noFill/>
          <a:ln w="19050" cap="flat" cmpd="sng">
            <a:solidFill>
              <a:srgbClr val="1B3139"/>
            </a:solidFill>
            <a:prstDash val="dash"/>
            <a:round/>
            <a:headEnd type="none" w="med" len="med"/>
            <a:tailEnd type="triangle" w="med" len="med"/>
          </a:ln>
        </p:spPr>
      </p:cxnSp>
      <p:pic>
        <p:nvPicPr>
          <p:cNvPr id="780" name="Google Shape;780;p41"/>
          <p:cNvPicPr preferRelativeResize="0"/>
          <p:nvPr/>
        </p:nvPicPr>
        <p:blipFill>
          <a:blip r:embed="rId4">
            <a:alphaModFix/>
          </a:blip>
          <a:stretch>
            <a:fillRect/>
          </a:stretch>
        </p:blipFill>
        <p:spPr>
          <a:xfrm>
            <a:off x="1509162" y="5158326"/>
            <a:ext cx="198078" cy="236948"/>
          </a:xfrm>
          <a:prstGeom prst="rect">
            <a:avLst/>
          </a:prstGeom>
          <a:noFill/>
          <a:ln>
            <a:noFill/>
          </a:ln>
        </p:spPr>
      </p:pic>
      <p:pic>
        <p:nvPicPr>
          <p:cNvPr id="781" name="Google Shape;781;p41"/>
          <p:cNvPicPr preferRelativeResize="0"/>
          <p:nvPr/>
        </p:nvPicPr>
        <p:blipFill>
          <a:blip r:embed="rId5">
            <a:alphaModFix/>
          </a:blip>
          <a:stretch>
            <a:fillRect/>
          </a:stretch>
        </p:blipFill>
        <p:spPr>
          <a:xfrm>
            <a:off x="1596976" y="5330356"/>
            <a:ext cx="475581" cy="316970"/>
          </a:xfrm>
          <a:prstGeom prst="rect">
            <a:avLst/>
          </a:prstGeom>
          <a:noFill/>
          <a:ln>
            <a:noFill/>
          </a:ln>
        </p:spPr>
      </p:pic>
      <p:pic>
        <p:nvPicPr>
          <p:cNvPr id="782" name="Google Shape;782;p41"/>
          <p:cNvPicPr preferRelativeResize="0"/>
          <p:nvPr/>
        </p:nvPicPr>
        <p:blipFill rotWithShape="1">
          <a:blip r:embed="rId6">
            <a:alphaModFix/>
          </a:blip>
          <a:srcRect l="25719" r="26774"/>
          <a:stretch/>
        </p:blipFill>
        <p:spPr>
          <a:xfrm>
            <a:off x="1263625" y="5379380"/>
            <a:ext cx="198083" cy="218909"/>
          </a:xfrm>
          <a:prstGeom prst="rect">
            <a:avLst/>
          </a:prstGeom>
          <a:noFill/>
          <a:ln>
            <a:noFill/>
          </a:ln>
        </p:spPr>
      </p:pic>
      <p:pic>
        <p:nvPicPr>
          <p:cNvPr id="783" name="Google Shape;783;p41"/>
          <p:cNvPicPr preferRelativeResize="0"/>
          <p:nvPr/>
        </p:nvPicPr>
        <p:blipFill rotWithShape="1">
          <a:blip r:embed="rId7">
            <a:alphaModFix/>
          </a:blip>
          <a:srcRect/>
          <a:stretch/>
        </p:blipFill>
        <p:spPr>
          <a:xfrm>
            <a:off x="3766301" y="5387413"/>
            <a:ext cx="196533" cy="199009"/>
          </a:xfrm>
          <a:prstGeom prst="rect">
            <a:avLst/>
          </a:prstGeom>
          <a:noFill/>
          <a:ln>
            <a:noFill/>
          </a:ln>
        </p:spPr>
      </p:pic>
      <p:pic>
        <p:nvPicPr>
          <p:cNvPr id="784" name="Google Shape;784;p41"/>
          <p:cNvPicPr preferRelativeResize="0"/>
          <p:nvPr/>
        </p:nvPicPr>
        <p:blipFill>
          <a:blip r:embed="rId8">
            <a:alphaModFix/>
          </a:blip>
          <a:stretch>
            <a:fillRect/>
          </a:stretch>
        </p:blipFill>
        <p:spPr>
          <a:xfrm>
            <a:off x="3374616" y="5386190"/>
            <a:ext cx="196538" cy="201452"/>
          </a:xfrm>
          <a:prstGeom prst="rect">
            <a:avLst/>
          </a:prstGeom>
          <a:noFill/>
          <a:ln>
            <a:noFill/>
          </a:ln>
        </p:spPr>
      </p:pic>
      <p:pic>
        <p:nvPicPr>
          <p:cNvPr id="785" name="Google Shape;785;p41"/>
          <p:cNvPicPr preferRelativeResize="0"/>
          <p:nvPr/>
        </p:nvPicPr>
        <p:blipFill rotWithShape="1">
          <a:blip r:embed="rId9">
            <a:alphaModFix/>
          </a:blip>
          <a:srcRect/>
          <a:stretch/>
        </p:blipFill>
        <p:spPr>
          <a:xfrm>
            <a:off x="4158001" y="5375548"/>
            <a:ext cx="249369" cy="222752"/>
          </a:xfrm>
          <a:prstGeom prst="rect">
            <a:avLst/>
          </a:prstGeom>
          <a:noFill/>
          <a:ln>
            <a:noFill/>
          </a:ln>
        </p:spPr>
      </p:pic>
      <p:sp>
        <p:nvSpPr>
          <p:cNvPr id="786" name="Google Shape;786;p41"/>
          <p:cNvSpPr txBox="1"/>
          <p:nvPr/>
        </p:nvSpPr>
        <p:spPr>
          <a:xfrm>
            <a:off x="871625" y="5661150"/>
            <a:ext cx="1518900" cy="400200"/>
          </a:xfrm>
          <a:prstGeom prst="rect">
            <a:avLst/>
          </a:prstGeom>
          <a:solidFill>
            <a:srgbClr val="F9F7F4"/>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US" sz="1000">
                <a:latin typeface="DM Sans"/>
                <a:ea typeface="DM Sans"/>
                <a:cs typeface="DM Sans"/>
                <a:sym typeface="DM Sans"/>
              </a:rPr>
              <a:t>Cloud Storage</a:t>
            </a:r>
            <a:endParaRPr sz="1000">
              <a:latin typeface="DM Sans"/>
              <a:ea typeface="DM Sans"/>
              <a:cs typeface="DM Sans"/>
              <a:sym typeface="DM Sans"/>
            </a:endParaRPr>
          </a:p>
          <a:p>
            <a:pPr marL="0" lvl="0" indent="0" algn="ctr" rtl="0">
              <a:spcBef>
                <a:spcPts val="0"/>
              </a:spcBef>
              <a:spcAft>
                <a:spcPts val="0"/>
              </a:spcAft>
              <a:buNone/>
            </a:pPr>
            <a:r>
              <a:rPr lang="en-US" sz="1000">
                <a:latin typeface="DM Sans"/>
                <a:ea typeface="DM Sans"/>
                <a:cs typeface="DM Sans"/>
                <a:sym typeface="DM Sans"/>
              </a:rPr>
              <a:t>(S3, ADLS, GCS)</a:t>
            </a:r>
            <a:endParaRPr sz="1000">
              <a:latin typeface="DM Sans"/>
              <a:ea typeface="DM Sans"/>
              <a:cs typeface="DM Sans"/>
              <a:sym typeface="DM Sans"/>
            </a:endParaRPr>
          </a:p>
        </p:txBody>
      </p:sp>
      <p:sp>
        <p:nvSpPr>
          <p:cNvPr id="787" name="Google Shape;787;p41"/>
          <p:cNvSpPr txBox="1"/>
          <p:nvPr/>
        </p:nvSpPr>
        <p:spPr>
          <a:xfrm>
            <a:off x="2446050" y="5661150"/>
            <a:ext cx="2950500" cy="400200"/>
          </a:xfrm>
          <a:prstGeom prst="rect">
            <a:avLst/>
          </a:prstGeom>
          <a:solidFill>
            <a:srgbClr val="F9F7F4"/>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US" sz="1000">
                <a:latin typeface="DM Sans"/>
                <a:ea typeface="DM Sans"/>
                <a:cs typeface="DM Sans"/>
                <a:sym typeface="DM Sans"/>
              </a:rPr>
              <a:t>Message Queues</a:t>
            </a:r>
            <a:endParaRPr sz="1000">
              <a:latin typeface="DM Sans"/>
              <a:ea typeface="DM Sans"/>
              <a:cs typeface="DM Sans"/>
              <a:sym typeface="DM Sans"/>
            </a:endParaRPr>
          </a:p>
          <a:p>
            <a:pPr marL="0" lvl="0" indent="0" algn="ctr" rtl="0">
              <a:spcBef>
                <a:spcPts val="0"/>
              </a:spcBef>
              <a:spcAft>
                <a:spcPts val="0"/>
              </a:spcAft>
              <a:buNone/>
            </a:pPr>
            <a:r>
              <a:rPr lang="en-US" sz="1000">
                <a:latin typeface="DM Sans"/>
                <a:ea typeface="DM Sans"/>
                <a:cs typeface="DM Sans"/>
                <a:sym typeface="DM Sans"/>
              </a:rPr>
              <a:t>(Kafka, Pub/Sub, Kinesis, etc)</a:t>
            </a:r>
            <a:endParaRPr sz="1000">
              <a:latin typeface="DM Sans"/>
              <a:ea typeface="DM Sans"/>
              <a:cs typeface="DM Sans"/>
              <a:sym typeface="DM Sans"/>
            </a:endParaRPr>
          </a:p>
        </p:txBody>
      </p:sp>
      <p:pic>
        <p:nvPicPr>
          <p:cNvPr id="788" name="Google Shape;788;p41"/>
          <p:cNvPicPr preferRelativeResize="0"/>
          <p:nvPr/>
        </p:nvPicPr>
        <p:blipFill>
          <a:blip r:embed="rId10">
            <a:alphaModFix/>
          </a:blip>
          <a:stretch>
            <a:fillRect/>
          </a:stretch>
        </p:blipFill>
        <p:spPr>
          <a:xfrm>
            <a:off x="3564759" y="5150601"/>
            <a:ext cx="201552" cy="201555"/>
          </a:xfrm>
          <a:prstGeom prst="rect">
            <a:avLst/>
          </a:prstGeom>
          <a:noFill/>
          <a:ln>
            <a:noFill/>
          </a:ln>
        </p:spPr>
      </p:pic>
      <p:pic>
        <p:nvPicPr>
          <p:cNvPr id="789" name="Google Shape;789;p41"/>
          <p:cNvPicPr preferRelativeResize="0"/>
          <p:nvPr/>
        </p:nvPicPr>
        <p:blipFill>
          <a:blip r:embed="rId11">
            <a:alphaModFix/>
          </a:blip>
          <a:stretch>
            <a:fillRect/>
          </a:stretch>
        </p:blipFill>
        <p:spPr>
          <a:xfrm>
            <a:off x="3970053" y="5150600"/>
            <a:ext cx="201548" cy="201556"/>
          </a:xfrm>
          <a:prstGeom prst="rect">
            <a:avLst/>
          </a:prstGeom>
          <a:noFill/>
          <a:ln>
            <a:noFill/>
          </a:ln>
        </p:spPr>
      </p:pic>
      <p:cxnSp>
        <p:nvCxnSpPr>
          <p:cNvPr id="790" name="Google Shape;790;p41"/>
          <p:cNvCxnSpPr/>
          <p:nvPr/>
        </p:nvCxnSpPr>
        <p:spPr>
          <a:xfrm rot="10800000">
            <a:off x="3880000" y="4604125"/>
            <a:ext cx="0" cy="416700"/>
          </a:xfrm>
          <a:prstGeom prst="straightConnector1">
            <a:avLst/>
          </a:prstGeom>
          <a:noFill/>
          <a:ln w="19050" cap="flat" cmpd="sng">
            <a:solidFill>
              <a:srgbClr val="1B3139"/>
            </a:solidFill>
            <a:prstDash val="dash"/>
            <a:round/>
            <a:headEnd type="none" w="med" len="med"/>
            <a:tailEnd type="triangle" w="med" len="med"/>
          </a:ln>
        </p:spPr>
      </p:cxnSp>
      <p:sp>
        <p:nvSpPr>
          <p:cNvPr id="791" name="Google Shape;791;p41"/>
          <p:cNvSpPr/>
          <p:nvPr/>
        </p:nvSpPr>
        <p:spPr>
          <a:xfrm>
            <a:off x="680475" y="1965225"/>
            <a:ext cx="3598800" cy="1250100"/>
          </a:xfrm>
          <a:prstGeom prst="rect">
            <a:avLst/>
          </a:prstGeom>
          <a:solidFill>
            <a:srgbClr val="FEFEFE"/>
          </a:solidFill>
          <a:ln w="9525" cap="flat" cmpd="sng">
            <a:solidFill>
              <a:srgbClr val="1B313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82875" tIns="182875" rIns="91425" bIns="91425" anchor="t" anchorCtr="0">
            <a:noAutofit/>
          </a:bodyPr>
          <a:lstStyle/>
          <a:p>
            <a:pPr marL="0" lvl="0" indent="0" algn="l" rtl="0">
              <a:spcBef>
                <a:spcPts val="0"/>
              </a:spcBef>
              <a:spcAft>
                <a:spcPts val="0"/>
              </a:spcAft>
              <a:buNone/>
            </a:pPr>
            <a:r>
              <a:rPr lang="en-US" sz="1200">
                <a:latin typeface="DM Mono"/>
                <a:ea typeface="DM Mono"/>
                <a:cs typeface="DM Mono"/>
                <a:sym typeface="DM Mono"/>
              </a:rPr>
              <a:t>CREATE </a:t>
            </a:r>
            <a:r>
              <a:rPr lang="en-US" sz="1200" b="1">
                <a:solidFill>
                  <a:srgbClr val="FF5F46"/>
                </a:solidFill>
                <a:latin typeface="DM Mono"/>
                <a:ea typeface="DM Mono"/>
                <a:cs typeface="DM Mono"/>
                <a:sym typeface="DM Mono"/>
              </a:rPr>
              <a:t>STREAMING TABLE</a:t>
            </a:r>
            <a:r>
              <a:rPr lang="en-US" sz="1200">
                <a:latin typeface="DM Mono"/>
                <a:ea typeface="DM Mono"/>
                <a:cs typeface="DM Mono"/>
                <a:sym typeface="DM Mono"/>
              </a:rPr>
              <a:t> web_clicks</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AS </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SELECT *</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FROM STREAM</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read_files('s3://mybucket')</a:t>
            </a:r>
            <a:endParaRPr sz="1200">
              <a:latin typeface="DM Mono"/>
              <a:ea typeface="DM Mono"/>
              <a:cs typeface="DM Mono"/>
              <a:sym typeface="DM Mono"/>
            </a:endParaRPr>
          </a:p>
        </p:txBody>
      </p:sp>
      <p:grpSp>
        <p:nvGrpSpPr>
          <p:cNvPr id="792" name="Google Shape;792;p41"/>
          <p:cNvGrpSpPr/>
          <p:nvPr/>
        </p:nvGrpSpPr>
        <p:grpSpPr>
          <a:xfrm>
            <a:off x="2290700" y="3160825"/>
            <a:ext cx="3598800" cy="1250100"/>
            <a:chOff x="2671700" y="3237025"/>
            <a:chExt cx="3598800" cy="1250100"/>
          </a:xfrm>
        </p:grpSpPr>
        <p:sp>
          <p:nvSpPr>
            <p:cNvPr id="793" name="Google Shape;793;p41"/>
            <p:cNvSpPr/>
            <p:nvPr/>
          </p:nvSpPr>
          <p:spPr>
            <a:xfrm>
              <a:off x="2671700" y="3237025"/>
              <a:ext cx="3598800" cy="1250100"/>
            </a:xfrm>
            <a:prstGeom prst="rect">
              <a:avLst/>
            </a:prstGeom>
            <a:solidFill>
              <a:srgbClr val="FEFEFE"/>
            </a:solidFill>
            <a:ln w="9525" cap="flat" cmpd="sng">
              <a:solidFill>
                <a:srgbClr val="1B313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82875" tIns="182875" rIns="91425" bIns="91425" anchor="t" anchorCtr="0">
              <a:noAutofit/>
            </a:bodyPr>
            <a:lstStyle/>
            <a:p>
              <a:pPr marL="0" lvl="0" indent="0" algn="l" rtl="0">
                <a:spcBef>
                  <a:spcPts val="0"/>
                </a:spcBef>
                <a:spcAft>
                  <a:spcPts val="0"/>
                </a:spcAft>
                <a:buNone/>
              </a:pPr>
              <a:r>
                <a:rPr lang="en-US" sz="1200">
                  <a:latin typeface="DM Mono"/>
                  <a:ea typeface="DM Mono"/>
                  <a:cs typeface="DM Mono"/>
                  <a:sym typeface="DM Mono"/>
                </a:rPr>
                <a:t>CREATE </a:t>
              </a:r>
              <a:r>
                <a:rPr lang="en-US" sz="1200" b="1">
                  <a:solidFill>
                    <a:srgbClr val="FF5F46"/>
                  </a:solidFill>
                  <a:latin typeface="DM Mono"/>
                  <a:ea typeface="DM Mono"/>
                  <a:cs typeface="DM Mono"/>
                  <a:sym typeface="DM Mono"/>
                </a:rPr>
                <a:t>STREAMING TABLE</a:t>
              </a:r>
              <a:r>
                <a:rPr lang="en-US" sz="1200">
                  <a:latin typeface="DM Mono"/>
                  <a:ea typeface="DM Mono"/>
                  <a:cs typeface="DM Mono"/>
                  <a:sym typeface="DM Mono"/>
                </a:rPr>
                <a:t> server_logs</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AS </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SELECT from_json(...) data</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FROM STREAM</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read_kafka(...)</a:t>
              </a:r>
              <a:endParaRPr sz="1200">
                <a:latin typeface="DM Mono"/>
                <a:ea typeface="DM Mono"/>
                <a:cs typeface="DM Mono"/>
                <a:sym typeface="DM Mono"/>
              </a:endParaRPr>
            </a:p>
          </p:txBody>
        </p:sp>
        <p:pic>
          <p:nvPicPr>
            <p:cNvPr id="794" name="Google Shape;794;p41"/>
            <p:cNvPicPr preferRelativeResize="0"/>
            <p:nvPr/>
          </p:nvPicPr>
          <p:blipFill>
            <a:blip r:embed="rId12">
              <a:alphaModFix/>
            </a:blip>
            <a:stretch>
              <a:fillRect/>
            </a:stretch>
          </p:blipFill>
          <p:spPr>
            <a:xfrm>
              <a:off x="5856348" y="4076347"/>
              <a:ext cx="324300" cy="314554"/>
            </a:xfrm>
            <a:prstGeom prst="rect">
              <a:avLst/>
            </a:prstGeom>
            <a:noFill/>
            <a:ln>
              <a:noFill/>
            </a:ln>
          </p:spPr>
        </p:pic>
      </p:grpSp>
      <p:cxnSp>
        <p:nvCxnSpPr>
          <p:cNvPr id="795" name="Google Shape;795;p41"/>
          <p:cNvCxnSpPr/>
          <p:nvPr/>
        </p:nvCxnSpPr>
        <p:spPr>
          <a:xfrm rot="10800000">
            <a:off x="5054500" y="2547450"/>
            <a:ext cx="0" cy="416700"/>
          </a:xfrm>
          <a:prstGeom prst="straightConnector1">
            <a:avLst/>
          </a:prstGeom>
          <a:noFill/>
          <a:ln w="19050" cap="flat" cmpd="sng">
            <a:solidFill>
              <a:srgbClr val="1B3139"/>
            </a:solidFill>
            <a:prstDash val="dash"/>
            <a:round/>
            <a:headEnd type="none" w="med" len="med"/>
            <a:tailEnd type="triangle" w="med" len="med"/>
          </a:ln>
        </p:spPr>
      </p:cxnSp>
      <p:cxnSp>
        <p:nvCxnSpPr>
          <p:cNvPr id="796" name="Google Shape;796;p41"/>
          <p:cNvCxnSpPr/>
          <p:nvPr/>
        </p:nvCxnSpPr>
        <p:spPr>
          <a:xfrm rot="10800000">
            <a:off x="2290700" y="1548400"/>
            <a:ext cx="0" cy="289200"/>
          </a:xfrm>
          <a:prstGeom prst="straightConnector1">
            <a:avLst/>
          </a:prstGeom>
          <a:noFill/>
          <a:ln w="19050" cap="flat" cmpd="sng">
            <a:solidFill>
              <a:srgbClr val="1B3139"/>
            </a:solidFill>
            <a:prstDash val="dash"/>
            <a:round/>
            <a:headEnd type="none" w="med" len="med"/>
            <a:tailEnd type="triangle" w="med" len="med"/>
          </a:ln>
        </p:spPr>
      </p:cxnSp>
      <p:sp>
        <p:nvSpPr>
          <p:cNvPr id="797" name="Google Shape;797;p41"/>
          <p:cNvSpPr txBox="1"/>
          <p:nvPr/>
        </p:nvSpPr>
        <p:spPr>
          <a:xfrm>
            <a:off x="1743948" y="4674025"/>
            <a:ext cx="1093500" cy="276900"/>
          </a:xfrm>
          <a:prstGeom prst="rect">
            <a:avLst/>
          </a:prstGeom>
          <a:solidFill>
            <a:srgbClr val="F9F7F4"/>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US" sz="1200">
                <a:solidFill>
                  <a:srgbClr val="1B3139"/>
                </a:solidFill>
                <a:latin typeface="DM Sans"/>
                <a:ea typeface="DM Sans"/>
                <a:cs typeface="DM Sans"/>
                <a:sym typeface="DM Sans"/>
              </a:rPr>
              <a:t>Data stream</a:t>
            </a:r>
            <a:endParaRPr sz="1200">
              <a:solidFill>
                <a:srgbClr val="1B3139"/>
              </a:solidFill>
              <a:latin typeface="DM Sans"/>
              <a:ea typeface="DM Sans"/>
              <a:cs typeface="DM Sans"/>
              <a:sym typeface="DM Sans"/>
            </a:endParaRPr>
          </a:p>
        </p:txBody>
      </p:sp>
      <p:grpSp>
        <p:nvGrpSpPr>
          <p:cNvPr id="798" name="Google Shape;798;p41"/>
          <p:cNvGrpSpPr/>
          <p:nvPr/>
        </p:nvGrpSpPr>
        <p:grpSpPr>
          <a:xfrm>
            <a:off x="6528550" y="1849200"/>
            <a:ext cx="4314600" cy="4244675"/>
            <a:chOff x="965950" y="1544400"/>
            <a:chExt cx="4314600" cy="4244675"/>
          </a:xfrm>
        </p:grpSpPr>
        <p:cxnSp>
          <p:nvCxnSpPr>
            <p:cNvPr id="799" name="Google Shape;799;p41"/>
            <p:cNvCxnSpPr>
              <a:stCxn id="800" idx="0"/>
              <a:endCxn id="801" idx="2"/>
            </p:cNvCxnSpPr>
            <p:nvPr/>
          </p:nvCxnSpPr>
          <p:spPr>
            <a:xfrm rot="-5400000">
              <a:off x="1769200" y="3851375"/>
              <a:ext cx="1099500" cy="1608900"/>
            </a:xfrm>
            <a:prstGeom prst="bentConnector3">
              <a:avLst>
                <a:gd name="adj1" fmla="val 49999"/>
              </a:avLst>
            </a:prstGeom>
            <a:noFill/>
            <a:ln w="9525" cap="flat" cmpd="sng">
              <a:solidFill>
                <a:srgbClr val="1B3139"/>
              </a:solidFill>
              <a:prstDash val="solid"/>
              <a:round/>
              <a:headEnd type="none" w="med" len="med"/>
              <a:tailEnd type="triangle" w="med" len="med"/>
            </a:ln>
          </p:spPr>
        </p:cxnSp>
        <p:cxnSp>
          <p:nvCxnSpPr>
            <p:cNvPr id="802" name="Google Shape;802;p41"/>
            <p:cNvCxnSpPr>
              <a:stCxn id="803" idx="0"/>
              <a:endCxn id="801" idx="2"/>
            </p:cNvCxnSpPr>
            <p:nvPr/>
          </p:nvCxnSpPr>
          <p:spPr>
            <a:xfrm rot="5400000" flipH="1">
              <a:off x="3373600" y="3855875"/>
              <a:ext cx="1099500" cy="1599900"/>
            </a:xfrm>
            <a:prstGeom prst="bentConnector3">
              <a:avLst>
                <a:gd name="adj1" fmla="val 49999"/>
              </a:avLst>
            </a:prstGeom>
            <a:noFill/>
            <a:ln w="9525" cap="flat" cmpd="sng">
              <a:solidFill>
                <a:srgbClr val="1B3139"/>
              </a:solidFill>
              <a:prstDash val="solid"/>
              <a:round/>
              <a:headEnd type="none" w="med" len="med"/>
              <a:tailEnd type="triangle" w="med" len="med"/>
            </a:ln>
          </p:spPr>
        </p:cxnSp>
        <p:grpSp>
          <p:nvGrpSpPr>
            <p:cNvPr id="804" name="Google Shape;804;p41"/>
            <p:cNvGrpSpPr/>
            <p:nvPr/>
          </p:nvGrpSpPr>
          <p:grpSpPr>
            <a:xfrm>
              <a:off x="965950" y="1544400"/>
              <a:ext cx="4314600" cy="2561700"/>
              <a:chOff x="965950" y="1544400"/>
              <a:chExt cx="4314600" cy="2561700"/>
            </a:xfrm>
          </p:grpSpPr>
          <p:sp>
            <p:nvSpPr>
              <p:cNvPr id="801" name="Google Shape;801;p41"/>
              <p:cNvSpPr/>
              <p:nvPr/>
            </p:nvSpPr>
            <p:spPr>
              <a:xfrm>
                <a:off x="965950" y="1544400"/>
                <a:ext cx="4314600" cy="2561700"/>
              </a:xfrm>
              <a:prstGeom prst="rect">
                <a:avLst/>
              </a:prstGeom>
              <a:solidFill>
                <a:srgbClr val="FEFEFE"/>
              </a:solidFill>
              <a:ln w="9525" cap="flat" cmpd="sng">
                <a:solidFill>
                  <a:srgbClr val="1B313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82875" tIns="182875" rIns="91425" bIns="91425" anchor="t" anchorCtr="0">
                <a:noAutofit/>
              </a:bodyPr>
              <a:lstStyle/>
              <a:p>
                <a:pPr marL="0" lvl="0" indent="0" algn="l" rtl="0">
                  <a:spcBef>
                    <a:spcPts val="0"/>
                  </a:spcBef>
                  <a:spcAft>
                    <a:spcPts val="0"/>
                  </a:spcAft>
                  <a:buNone/>
                </a:pPr>
                <a:r>
                  <a:rPr lang="en-US" sz="1200">
                    <a:latin typeface="DM Mono"/>
                    <a:ea typeface="DM Mono"/>
                    <a:cs typeface="DM Mono"/>
                    <a:sym typeface="DM Mono"/>
                  </a:rPr>
                  <a:t>CREATE </a:t>
                </a:r>
                <a:r>
                  <a:rPr lang="en-US" sz="1200" b="1">
                    <a:solidFill>
                      <a:srgbClr val="FF5F46"/>
                    </a:solidFill>
                    <a:latin typeface="DM Mono"/>
                    <a:ea typeface="DM Mono"/>
                    <a:cs typeface="DM Mono"/>
                    <a:sym typeface="DM Mono"/>
                  </a:rPr>
                  <a:t>MATERIALIZED VIEW</a:t>
                </a:r>
                <a:r>
                  <a:rPr lang="en-US" sz="1200">
                    <a:latin typeface="DM Mono"/>
                    <a:ea typeface="DM Mono"/>
                    <a:cs typeface="DM Mono"/>
                    <a:sym typeface="DM Mono"/>
                  </a:rPr>
                  <a:t> customer_orders</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AS </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SELECT</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customers.name,</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sum(orders.amount),</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orders.orderdate</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FROM orders</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LEFT JOIN customers ON </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orders.custkey = customers.c_custkey</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GROUP BY</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name,</a:t>
                </a:r>
                <a:endParaRPr sz="1200">
                  <a:latin typeface="DM Mono"/>
                  <a:ea typeface="DM Mono"/>
                  <a:cs typeface="DM Mono"/>
                  <a:sym typeface="DM Mono"/>
                </a:endParaRPr>
              </a:p>
              <a:p>
                <a:pPr marL="0" lvl="0" indent="0" algn="l" rtl="0">
                  <a:spcBef>
                    <a:spcPts val="0"/>
                  </a:spcBef>
                  <a:spcAft>
                    <a:spcPts val="0"/>
                  </a:spcAft>
                  <a:buNone/>
                </a:pPr>
                <a:r>
                  <a:rPr lang="en-US" sz="1200">
                    <a:latin typeface="DM Mono"/>
                    <a:ea typeface="DM Mono"/>
                    <a:cs typeface="DM Mono"/>
                    <a:sym typeface="DM Mono"/>
                  </a:rPr>
                  <a:t>  orderdate;</a:t>
                </a:r>
                <a:endParaRPr sz="1200">
                  <a:latin typeface="DM Mono"/>
                  <a:ea typeface="DM Mono"/>
                  <a:cs typeface="DM Mono"/>
                  <a:sym typeface="DM Mono"/>
                </a:endParaRPr>
              </a:p>
            </p:txBody>
          </p:sp>
          <p:pic>
            <p:nvPicPr>
              <p:cNvPr id="805" name="Google Shape;805;p41"/>
              <p:cNvPicPr preferRelativeResize="0"/>
              <p:nvPr/>
            </p:nvPicPr>
            <p:blipFill>
              <a:blip r:embed="rId12">
                <a:alphaModFix/>
              </a:blip>
              <a:stretch>
                <a:fillRect/>
              </a:stretch>
            </p:blipFill>
            <p:spPr>
              <a:xfrm>
                <a:off x="4759351" y="3621676"/>
                <a:ext cx="401138" cy="389086"/>
              </a:xfrm>
              <a:prstGeom prst="rect">
                <a:avLst/>
              </a:prstGeom>
              <a:noFill/>
              <a:ln>
                <a:noFill/>
              </a:ln>
            </p:spPr>
          </p:pic>
        </p:grpSp>
        <p:sp>
          <p:nvSpPr>
            <p:cNvPr id="806" name="Google Shape;806;p41"/>
            <p:cNvSpPr txBox="1"/>
            <p:nvPr/>
          </p:nvSpPr>
          <p:spPr>
            <a:xfrm>
              <a:off x="2295100" y="4927800"/>
              <a:ext cx="1647600" cy="831000"/>
            </a:xfrm>
            <a:prstGeom prst="rect">
              <a:avLst/>
            </a:prstGeom>
            <a:solidFill>
              <a:srgbClr val="F9F7F4"/>
            </a:solid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US" sz="1200">
                  <a:solidFill>
                    <a:srgbClr val="1B3139"/>
                  </a:solidFill>
                  <a:latin typeface="DM Sans"/>
                  <a:ea typeface="DM Sans"/>
                  <a:cs typeface="DM Sans"/>
                  <a:sym typeface="DM Sans"/>
                </a:rPr>
                <a:t>Results are pre-computed and incrementally refreshed</a:t>
              </a:r>
              <a:endParaRPr sz="1200">
                <a:solidFill>
                  <a:srgbClr val="1B3139"/>
                </a:solidFill>
                <a:latin typeface="DM Sans"/>
                <a:ea typeface="DM Sans"/>
                <a:cs typeface="DM Sans"/>
                <a:sym typeface="DM Sans"/>
              </a:endParaRPr>
            </a:p>
          </p:txBody>
        </p:sp>
        <p:grpSp>
          <p:nvGrpSpPr>
            <p:cNvPr id="807" name="Google Shape;807;p41"/>
            <p:cNvGrpSpPr/>
            <p:nvPr/>
          </p:nvGrpSpPr>
          <p:grpSpPr>
            <a:xfrm>
              <a:off x="4174750" y="5205575"/>
              <a:ext cx="1097100" cy="583500"/>
              <a:chOff x="4174750" y="5510375"/>
              <a:chExt cx="1097100" cy="583500"/>
            </a:xfrm>
          </p:grpSpPr>
          <p:sp>
            <p:nvSpPr>
              <p:cNvPr id="803" name="Google Shape;803;p41"/>
              <p:cNvSpPr/>
              <p:nvPr/>
            </p:nvSpPr>
            <p:spPr>
              <a:xfrm>
                <a:off x="4174750" y="5510375"/>
                <a:ext cx="1097100" cy="583500"/>
              </a:xfrm>
              <a:prstGeom prst="rect">
                <a:avLst/>
              </a:prstGeom>
              <a:solidFill>
                <a:srgbClr val="FFFFFF"/>
              </a:solidFill>
              <a:ln w="9525" cap="flat" cmpd="sng">
                <a:solidFill>
                  <a:srgbClr val="1B313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DM Mono"/>
                    <a:ea typeface="DM Mono"/>
                    <a:cs typeface="DM Mono"/>
                    <a:sym typeface="DM Mono"/>
                  </a:rPr>
                  <a:t>orders</a:t>
                </a:r>
                <a:r>
                  <a:rPr lang="en-US" sz="1100">
                    <a:latin typeface="DM Sans"/>
                    <a:ea typeface="DM Sans"/>
                    <a:cs typeface="DM Sans"/>
                    <a:sym typeface="DM Sans"/>
                  </a:rPr>
                  <a:t> (Table)</a:t>
                </a:r>
                <a:endParaRPr sz="1100">
                  <a:latin typeface="DM Sans"/>
                  <a:ea typeface="DM Sans"/>
                  <a:cs typeface="DM Sans"/>
                  <a:sym typeface="DM Sans"/>
                </a:endParaRPr>
              </a:p>
            </p:txBody>
          </p:sp>
          <p:pic>
            <p:nvPicPr>
              <p:cNvPr id="808" name="Google Shape;808;p41"/>
              <p:cNvPicPr preferRelativeResize="0"/>
              <p:nvPr/>
            </p:nvPicPr>
            <p:blipFill>
              <a:blip r:embed="rId12">
                <a:alphaModFix/>
              </a:blip>
              <a:stretch>
                <a:fillRect/>
              </a:stretch>
            </p:blipFill>
            <p:spPr>
              <a:xfrm>
                <a:off x="5023212" y="5848942"/>
                <a:ext cx="192075" cy="186301"/>
              </a:xfrm>
              <a:prstGeom prst="rect">
                <a:avLst/>
              </a:prstGeom>
              <a:noFill/>
              <a:ln>
                <a:noFill/>
              </a:ln>
            </p:spPr>
          </p:pic>
        </p:grpSp>
        <p:grpSp>
          <p:nvGrpSpPr>
            <p:cNvPr id="809" name="Google Shape;809;p41"/>
            <p:cNvGrpSpPr/>
            <p:nvPr/>
          </p:nvGrpSpPr>
          <p:grpSpPr>
            <a:xfrm>
              <a:off x="965950" y="5205575"/>
              <a:ext cx="1097100" cy="583500"/>
              <a:chOff x="965950" y="5510375"/>
              <a:chExt cx="1097100" cy="583500"/>
            </a:xfrm>
          </p:grpSpPr>
          <p:sp>
            <p:nvSpPr>
              <p:cNvPr id="800" name="Google Shape;800;p41"/>
              <p:cNvSpPr/>
              <p:nvPr/>
            </p:nvSpPr>
            <p:spPr>
              <a:xfrm>
                <a:off x="965950" y="5510375"/>
                <a:ext cx="1097100" cy="583500"/>
              </a:xfrm>
              <a:prstGeom prst="rect">
                <a:avLst/>
              </a:prstGeom>
              <a:solidFill>
                <a:srgbClr val="FFFFFF"/>
              </a:solidFill>
              <a:ln w="9525" cap="flat" cmpd="sng">
                <a:solidFill>
                  <a:srgbClr val="1B313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DM Mono"/>
                    <a:ea typeface="DM Mono"/>
                    <a:cs typeface="DM Mono"/>
                    <a:sym typeface="DM Mono"/>
                  </a:rPr>
                  <a:t>customers</a:t>
                </a:r>
                <a:r>
                  <a:rPr lang="en-US" sz="1100">
                    <a:latin typeface="DM Sans"/>
                    <a:ea typeface="DM Sans"/>
                    <a:cs typeface="DM Sans"/>
                    <a:sym typeface="DM Sans"/>
                  </a:rPr>
                  <a:t> (Table)</a:t>
                </a:r>
                <a:endParaRPr sz="1100">
                  <a:latin typeface="DM Sans"/>
                  <a:ea typeface="DM Sans"/>
                  <a:cs typeface="DM Sans"/>
                  <a:sym typeface="DM Sans"/>
                </a:endParaRPr>
              </a:p>
            </p:txBody>
          </p:sp>
          <p:pic>
            <p:nvPicPr>
              <p:cNvPr id="810" name="Google Shape;810;p41"/>
              <p:cNvPicPr preferRelativeResize="0"/>
              <p:nvPr/>
            </p:nvPicPr>
            <p:blipFill>
              <a:blip r:embed="rId12">
                <a:alphaModFix/>
              </a:blip>
              <a:stretch>
                <a:fillRect/>
              </a:stretch>
            </p:blipFill>
            <p:spPr>
              <a:xfrm>
                <a:off x="1809094" y="5848948"/>
                <a:ext cx="192075" cy="186301"/>
              </a:xfrm>
              <a:prstGeom prst="rect">
                <a:avLst/>
              </a:prstGeom>
              <a:noFill/>
              <a:ln>
                <a:noFill/>
              </a:ln>
            </p:spPr>
          </p:pic>
        </p:grpSp>
        <p:grpSp>
          <p:nvGrpSpPr>
            <p:cNvPr id="811" name="Google Shape;811;p41"/>
            <p:cNvGrpSpPr/>
            <p:nvPr/>
          </p:nvGrpSpPr>
          <p:grpSpPr>
            <a:xfrm>
              <a:off x="2918337" y="4493363"/>
              <a:ext cx="401125" cy="401125"/>
              <a:chOff x="7558699" y="3801474"/>
              <a:chExt cx="461700" cy="461700"/>
            </a:xfrm>
          </p:grpSpPr>
          <p:sp>
            <p:nvSpPr>
              <p:cNvPr id="812" name="Google Shape;812;p41"/>
              <p:cNvSpPr/>
              <p:nvPr/>
            </p:nvSpPr>
            <p:spPr>
              <a:xfrm>
                <a:off x="7558699" y="3801474"/>
                <a:ext cx="461700" cy="461700"/>
              </a:xfrm>
              <a:prstGeom prst="rect">
                <a:avLst/>
              </a:prstGeom>
              <a:solidFill>
                <a:srgbClr val="F9F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3" name="Google Shape;813;p41"/>
              <p:cNvPicPr preferRelativeResize="0"/>
              <p:nvPr/>
            </p:nvPicPr>
            <p:blipFill>
              <a:blip r:embed="rId13">
                <a:alphaModFix/>
              </a:blip>
              <a:stretch>
                <a:fillRect/>
              </a:stretch>
            </p:blipFill>
            <p:spPr>
              <a:xfrm>
                <a:off x="7583799" y="3826574"/>
                <a:ext cx="411500" cy="411500"/>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000"/>
              <a:buNone/>
            </a:pPr>
            <a:r>
              <a:rPr lang="en-US"/>
              <a:t>How do we get there?</a:t>
            </a:r>
            <a:endParaRPr/>
          </a:p>
        </p:txBody>
      </p:sp>
      <p:sp>
        <p:nvSpPr>
          <p:cNvPr id="819" name="Google Shape;819;p42"/>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820" name="Google Shape;820;p42"/>
          <p:cNvGrpSpPr/>
          <p:nvPr/>
        </p:nvGrpSpPr>
        <p:grpSpPr>
          <a:xfrm>
            <a:off x="722768" y="1803400"/>
            <a:ext cx="10856587" cy="3990300"/>
            <a:chOff x="722768" y="1803400"/>
            <a:chExt cx="10856587" cy="3990300"/>
          </a:xfrm>
        </p:grpSpPr>
        <p:grpSp>
          <p:nvGrpSpPr>
            <p:cNvPr id="821" name="Google Shape;821;p42"/>
            <p:cNvGrpSpPr/>
            <p:nvPr/>
          </p:nvGrpSpPr>
          <p:grpSpPr>
            <a:xfrm>
              <a:off x="722768" y="1803400"/>
              <a:ext cx="2574900" cy="3990300"/>
              <a:chOff x="722768" y="1993900"/>
              <a:chExt cx="2574900" cy="3990300"/>
            </a:xfrm>
          </p:grpSpPr>
          <p:sp>
            <p:nvSpPr>
              <p:cNvPr id="822" name="Google Shape;822;p42"/>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23" name="Google Shape;823;p42"/>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FF3621"/>
                    </a:solidFill>
                    <a:latin typeface="DM Sans"/>
                    <a:ea typeface="DM Sans"/>
                    <a:cs typeface="DM Sans"/>
                    <a:sym typeface="DM Sans"/>
                  </a:rPr>
                  <a:t>Centralized access</a:t>
                </a:r>
                <a:br>
                  <a:rPr lang="en-US" sz="1800" b="1">
                    <a:solidFill>
                      <a:srgbClr val="FF3621"/>
                    </a:solidFill>
                    <a:latin typeface="DM Sans"/>
                    <a:ea typeface="DM Sans"/>
                    <a:cs typeface="DM Sans"/>
                    <a:sym typeface="DM Sans"/>
                  </a:rPr>
                </a:br>
                <a:r>
                  <a:rPr lang="en-US" sz="1800" b="1">
                    <a:solidFill>
                      <a:srgbClr val="FF3621"/>
                    </a:solidFill>
                    <a:latin typeface="DM Sans"/>
                    <a:ea typeface="DM Sans"/>
                    <a:cs typeface="DM Sans"/>
                    <a:sym typeface="DM Sans"/>
                  </a:rPr>
                  <a:t>control for data &amp; AI</a:t>
                </a:r>
                <a:endParaRPr sz="1800" b="1">
                  <a:solidFill>
                    <a:srgbClr val="FF3621"/>
                  </a:solidFill>
                  <a:latin typeface="DM Sans"/>
                  <a:ea typeface="DM Sans"/>
                  <a:cs typeface="DM Sans"/>
                  <a:sym typeface="DM Sans"/>
                </a:endParaRPr>
              </a:p>
            </p:txBody>
          </p:sp>
          <p:pic>
            <p:nvPicPr>
              <p:cNvPr id="824" name="Google Shape;824;p42"/>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grpSp>
          <p:nvGrpSpPr>
            <p:cNvPr id="825" name="Google Shape;825;p42"/>
            <p:cNvGrpSpPr/>
            <p:nvPr/>
          </p:nvGrpSpPr>
          <p:grpSpPr>
            <a:xfrm>
              <a:off x="9004455" y="1803400"/>
              <a:ext cx="2574900" cy="3990300"/>
              <a:chOff x="3419080" y="1803400"/>
              <a:chExt cx="2574900" cy="3990300"/>
            </a:xfrm>
          </p:grpSpPr>
          <p:grpSp>
            <p:nvGrpSpPr>
              <p:cNvPr id="826" name="Google Shape;826;p42"/>
              <p:cNvGrpSpPr/>
              <p:nvPr/>
            </p:nvGrpSpPr>
            <p:grpSpPr>
              <a:xfrm>
                <a:off x="3419080" y="1803400"/>
                <a:ext cx="2574900" cy="3990300"/>
                <a:chOff x="3419080" y="1993900"/>
                <a:chExt cx="2574900" cy="3990300"/>
              </a:xfrm>
            </p:grpSpPr>
            <p:sp>
              <p:nvSpPr>
                <p:cNvPr id="827" name="Google Shape;827;p42"/>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28" name="Google Shape;828;p42"/>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00A972"/>
                      </a:solidFill>
                      <a:latin typeface="DM Sans"/>
                      <a:ea typeface="DM Sans"/>
                      <a:cs typeface="DM Sans"/>
                      <a:sym typeface="DM Sans"/>
                    </a:rPr>
                    <a:t>Lineage &amp;</a:t>
                  </a:r>
                  <a:br>
                    <a:rPr lang="en-US" sz="1800" b="1">
                      <a:solidFill>
                        <a:srgbClr val="00A972"/>
                      </a:solidFill>
                      <a:latin typeface="DM Sans"/>
                      <a:ea typeface="DM Sans"/>
                      <a:cs typeface="DM Sans"/>
                      <a:sym typeface="DM Sans"/>
                    </a:rPr>
                  </a:br>
                  <a:r>
                    <a:rPr lang="en-US" sz="1800" b="1">
                      <a:solidFill>
                        <a:srgbClr val="00A972"/>
                      </a:solidFill>
                      <a:latin typeface="DM Sans"/>
                      <a:ea typeface="DM Sans"/>
                      <a:cs typeface="DM Sans"/>
                      <a:sym typeface="DM Sans"/>
                    </a:rPr>
                    <a:t>data quality</a:t>
                  </a:r>
                  <a:endParaRPr sz="1800" b="1">
                    <a:solidFill>
                      <a:srgbClr val="00A972"/>
                    </a:solidFill>
                    <a:latin typeface="DM Sans"/>
                    <a:ea typeface="DM Sans"/>
                    <a:cs typeface="DM Sans"/>
                    <a:sym typeface="DM Sans"/>
                  </a:endParaRPr>
                </a:p>
              </p:txBody>
            </p:sp>
          </p:grpSp>
          <p:pic>
            <p:nvPicPr>
              <p:cNvPr id="829" name="Google Shape;829;p42"/>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830" name="Google Shape;830;p42"/>
            <p:cNvGrpSpPr/>
            <p:nvPr/>
          </p:nvGrpSpPr>
          <p:grpSpPr>
            <a:xfrm>
              <a:off x="3496275" y="1803400"/>
              <a:ext cx="2574900" cy="3990300"/>
              <a:chOff x="6118550" y="1803400"/>
              <a:chExt cx="2574900" cy="3990300"/>
            </a:xfrm>
          </p:grpSpPr>
          <p:grpSp>
            <p:nvGrpSpPr>
              <p:cNvPr id="831" name="Google Shape;831;p42"/>
              <p:cNvGrpSpPr/>
              <p:nvPr/>
            </p:nvGrpSpPr>
            <p:grpSpPr>
              <a:xfrm>
                <a:off x="6118550" y="1803400"/>
                <a:ext cx="2574900" cy="3990300"/>
                <a:chOff x="6118550" y="1993900"/>
                <a:chExt cx="2574900" cy="3990300"/>
              </a:xfrm>
            </p:grpSpPr>
            <p:sp>
              <p:nvSpPr>
                <p:cNvPr id="832" name="Google Shape;832;p42"/>
                <p:cNvSpPr/>
                <p:nvPr/>
              </p:nvSpPr>
              <p:spPr>
                <a:xfrm>
                  <a:off x="615985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33" name="Google Shape;833;p42"/>
                <p:cNvSpPr/>
                <p:nvPr/>
              </p:nvSpPr>
              <p:spPr>
                <a:xfrm>
                  <a:off x="6118550" y="4267506"/>
                  <a:ext cx="2574900" cy="623100"/>
                </a:xfrm>
                <a:prstGeom prst="rect">
                  <a:avLst/>
                </a:prstGeom>
                <a:noFill/>
                <a:ln>
                  <a:noFill/>
                </a:ln>
              </p:spPr>
              <p:txBody>
                <a:bodyPr spcFirstLastPara="1" wrap="square" lIns="121875" tIns="121875" rIns="121875" bIns="121875" anchor="t" anchorCtr="0">
                  <a:noAutofit/>
                </a:bodyPr>
                <a:lstStyle/>
                <a:p>
                  <a:pPr marL="0" lvl="0" indent="0" algn="ctr" rtl="0">
                    <a:spcBef>
                      <a:spcPts val="0"/>
                    </a:spcBef>
                    <a:spcAft>
                      <a:spcPts val="0"/>
                    </a:spcAft>
                    <a:buClr>
                      <a:srgbClr val="000000"/>
                    </a:buClr>
                    <a:buSzPts val="1800"/>
                    <a:buFont typeface="Arial"/>
                    <a:buNone/>
                  </a:pPr>
                  <a:r>
                    <a:rPr lang="en-US" sz="1800" b="1">
                      <a:solidFill>
                        <a:srgbClr val="4359FF"/>
                      </a:solidFill>
                      <a:latin typeface="DM Sans"/>
                      <a:ea typeface="DM Sans"/>
                      <a:cs typeface="DM Sans"/>
                      <a:sym typeface="DM Sans"/>
                    </a:rPr>
                    <a:t>Built-in data search and discovery</a:t>
                  </a:r>
                  <a:endParaRPr sz="1800" b="1">
                    <a:solidFill>
                      <a:srgbClr val="4359FF"/>
                    </a:solidFill>
                    <a:latin typeface="DM Sans"/>
                    <a:ea typeface="DM Sans"/>
                    <a:cs typeface="DM Sans"/>
                    <a:sym typeface="DM Sans"/>
                  </a:endParaRPr>
                </a:p>
              </p:txBody>
            </p:sp>
          </p:grpSp>
          <p:pic>
            <p:nvPicPr>
              <p:cNvPr id="834" name="Google Shape;834;p42"/>
              <p:cNvPicPr preferRelativeResize="0"/>
              <p:nvPr/>
            </p:nvPicPr>
            <p:blipFill rotWithShape="1">
              <a:blip r:embed="rId5">
                <a:alphaModFix/>
              </a:blip>
              <a:srcRect/>
              <a:stretch/>
            </p:blipFill>
            <p:spPr>
              <a:xfrm>
                <a:off x="6718102" y="2714615"/>
                <a:ext cx="1428750" cy="1428750"/>
              </a:xfrm>
              <a:prstGeom prst="rect">
                <a:avLst/>
              </a:prstGeom>
              <a:noFill/>
              <a:ln>
                <a:noFill/>
              </a:ln>
            </p:spPr>
          </p:pic>
        </p:grpSp>
        <p:grpSp>
          <p:nvGrpSpPr>
            <p:cNvPr id="835" name="Google Shape;835;p42"/>
            <p:cNvGrpSpPr/>
            <p:nvPr/>
          </p:nvGrpSpPr>
          <p:grpSpPr>
            <a:xfrm>
              <a:off x="6316420" y="1803400"/>
              <a:ext cx="2574900" cy="3990300"/>
              <a:chOff x="8917645" y="1803400"/>
              <a:chExt cx="2574900" cy="3990300"/>
            </a:xfrm>
          </p:grpSpPr>
          <p:grpSp>
            <p:nvGrpSpPr>
              <p:cNvPr id="836" name="Google Shape;836;p42"/>
              <p:cNvGrpSpPr/>
              <p:nvPr/>
            </p:nvGrpSpPr>
            <p:grpSpPr>
              <a:xfrm>
                <a:off x="8917645" y="1803400"/>
                <a:ext cx="2574900" cy="3990300"/>
                <a:chOff x="8917645" y="1993900"/>
                <a:chExt cx="2574900" cy="3990300"/>
              </a:xfrm>
            </p:grpSpPr>
            <p:sp>
              <p:nvSpPr>
                <p:cNvPr id="837" name="Google Shape;837;p42"/>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38" name="Google Shape;838;p42"/>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BF8000"/>
                      </a:solidFill>
                      <a:latin typeface="DM Sans"/>
                      <a:ea typeface="DM Sans"/>
                      <a:cs typeface="DM Sans"/>
                      <a:sym typeface="DM Sans"/>
                    </a:rPr>
                    <a:t>Performance &amp; scalability</a:t>
                  </a:r>
                  <a:endParaRPr sz="1800" b="1">
                    <a:solidFill>
                      <a:srgbClr val="BF8000"/>
                    </a:solidFill>
                    <a:latin typeface="DM Sans"/>
                    <a:ea typeface="DM Sans"/>
                    <a:cs typeface="DM Sans"/>
                    <a:sym typeface="DM Sans"/>
                  </a:endParaRPr>
                </a:p>
              </p:txBody>
            </p:sp>
          </p:grpSp>
          <p:pic>
            <p:nvPicPr>
              <p:cNvPr id="839" name="Google Shape;839;p42"/>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grpSp>
      <p:sp>
        <p:nvSpPr>
          <p:cNvPr id="840" name="Google Shape;840;p42"/>
          <p:cNvSpPr/>
          <p:nvPr/>
        </p:nvSpPr>
        <p:spPr>
          <a:xfrm>
            <a:off x="478045" y="1595325"/>
            <a:ext cx="84624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41" name="Google Shape;841;p42"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3"/>
          <p:cNvSpPr txBox="1">
            <a:spLocks noGrp="1"/>
          </p:cNvSpPr>
          <p:nvPr>
            <p:ph type="title"/>
          </p:nvPr>
        </p:nvSpPr>
        <p:spPr>
          <a:xfrm>
            <a:off x="749237" y="535597"/>
            <a:ext cx="10659300" cy="583500"/>
          </a:xfrm>
          <a:prstGeom prst="rect">
            <a:avLst/>
          </a:prstGeom>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a:solidFill>
                  <a:srgbClr val="1B3139"/>
                </a:solidFill>
              </a:rPr>
              <a:t>Lakehouse Monitoring</a:t>
            </a:r>
            <a:endParaRPr>
              <a:solidFill>
                <a:srgbClr val="1B3139"/>
              </a:solidFill>
            </a:endParaRPr>
          </a:p>
        </p:txBody>
      </p:sp>
      <p:sp>
        <p:nvSpPr>
          <p:cNvPr id="847" name="Google Shape;847;p43"/>
          <p:cNvSpPr txBox="1">
            <a:spLocks noGrp="1"/>
          </p:cNvSpPr>
          <p:nvPr>
            <p:ph type="body" idx="2"/>
          </p:nvPr>
        </p:nvSpPr>
        <p:spPr>
          <a:xfrm>
            <a:off x="761802" y="1988833"/>
            <a:ext cx="5332500" cy="41499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100"/>
              <a:t>Background service that incrementally processes data in Unity Catalog tables</a:t>
            </a:r>
            <a:endParaRPr sz="2100"/>
          </a:p>
          <a:p>
            <a:pPr marL="609600" lvl="0" indent="-438150" algn="l" rtl="0">
              <a:spcBef>
                <a:spcPts val="1100"/>
              </a:spcBef>
              <a:spcAft>
                <a:spcPts val="0"/>
              </a:spcAft>
              <a:buSzPts val="2100"/>
              <a:buFont typeface="DM Sans"/>
              <a:buChar char="●"/>
            </a:pPr>
            <a:r>
              <a:rPr lang="en-US" sz="2100">
                <a:latin typeface="DM Sans"/>
                <a:ea typeface="DM Sans"/>
                <a:cs typeface="DM Sans"/>
                <a:sym typeface="DM Sans"/>
              </a:rPr>
              <a:t>Calculates </a:t>
            </a:r>
            <a:r>
              <a:rPr lang="en-US" sz="2100" b="1">
                <a:latin typeface="DM Sans"/>
                <a:ea typeface="DM Sans"/>
                <a:cs typeface="DM Sans"/>
                <a:sym typeface="DM Sans"/>
              </a:rPr>
              <a:t>profile</a:t>
            </a:r>
            <a:r>
              <a:rPr lang="en-US" sz="2100">
                <a:latin typeface="DM Sans"/>
                <a:ea typeface="DM Sans"/>
                <a:cs typeface="DM Sans"/>
                <a:sym typeface="DM Sans"/>
              </a:rPr>
              <a:t> </a:t>
            </a:r>
            <a:r>
              <a:rPr lang="en-US" sz="2100" b="1">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marL="609600" lvl="0" indent="-438150" algn="l" rtl="0">
              <a:spcBef>
                <a:spcPts val="1100"/>
              </a:spcBef>
              <a:spcAft>
                <a:spcPts val="0"/>
              </a:spcAft>
              <a:buSzPts val="2100"/>
              <a:buFont typeface="DM Sans"/>
              <a:buChar char="●"/>
            </a:pPr>
            <a:r>
              <a:rPr lang="en-US" sz="2100">
                <a:latin typeface="DM Sans"/>
                <a:ea typeface="DM Sans"/>
                <a:cs typeface="DM Sans"/>
                <a:sym typeface="DM Sans"/>
              </a:rPr>
              <a:t>Calculates </a:t>
            </a:r>
            <a:r>
              <a:rPr lang="en-US" sz="2100" b="1">
                <a:latin typeface="DM Sans"/>
                <a:ea typeface="DM Sans"/>
                <a:cs typeface="DM Sans"/>
                <a:sym typeface="DM Sans"/>
              </a:rPr>
              <a:t>drift</a:t>
            </a:r>
            <a:r>
              <a:rPr lang="en-US" sz="2100">
                <a:latin typeface="DM Sans"/>
                <a:ea typeface="DM Sans"/>
                <a:cs typeface="DM Sans"/>
                <a:sym typeface="DM Sans"/>
              </a:rPr>
              <a:t> </a:t>
            </a:r>
            <a:r>
              <a:rPr lang="en-US" sz="2100" b="1">
                <a:latin typeface="DM Sans"/>
                <a:ea typeface="DM Sans"/>
                <a:cs typeface="DM Sans"/>
                <a:sym typeface="DM Sans"/>
              </a:rPr>
              <a:t>metrics</a:t>
            </a:r>
            <a:r>
              <a:rPr lang="en-US" sz="2100">
                <a:latin typeface="DM Sans"/>
                <a:ea typeface="DM Sans"/>
                <a:cs typeface="DM Sans"/>
                <a:sym typeface="DM Sans"/>
              </a:rPr>
              <a:t> stored in UC table</a:t>
            </a:r>
            <a:endParaRPr sz="2100">
              <a:latin typeface="DM Sans"/>
              <a:ea typeface="DM Sans"/>
              <a:cs typeface="DM Sans"/>
              <a:sym typeface="DM Sans"/>
            </a:endParaRPr>
          </a:p>
          <a:p>
            <a:pPr marL="609600" lvl="0" indent="-438150" algn="l" rtl="0">
              <a:spcBef>
                <a:spcPts val="1100"/>
              </a:spcBef>
              <a:spcAft>
                <a:spcPts val="0"/>
              </a:spcAft>
              <a:buSzPts val="2100"/>
              <a:buFont typeface="DM Sans"/>
              <a:buChar char="●"/>
            </a:pPr>
            <a:r>
              <a:rPr lang="en-US" sz="2100">
                <a:latin typeface="DM Sans"/>
                <a:ea typeface="DM Sans"/>
                <a:cs typeface="DM Sans"/>
                <a:sym typeface="DM Sans"/>
              </a:rPr>
              <a:t>Supports </a:t>
            </a:r>
            <a:r>
              <a:rPr lang="en-US" sz="2100" b="1">
                <a:latin typeface="DM Sans"/>
                <a:ea typeface="DM Sans"/>
                <a:cs typeface="DM Sans"/>
                <a:sym typeface="DM Sans"/>
              </a:rPr>
              <a:t>custom metrics</a:t>
            </a:r>
            <a:r>
              <a:rPr lang="en-US" sz="2100">
                <a:latin typeface="DM Sans"/>
                <a:ea typeface="DM Sans"/>
                <a:cs typeface="DM Sans"/>
                <a:sym typeface="DM Sans"/>
              </a:rPr>
              <a:t> as SQL expressions</a:t>
            </a:r>
            <a:endParaRPr sz="2100">
              <a:latin typeface="DM Sans"/>
              <a:ea typeface="DM Sans"/>
              <a:cs typeface="DM Sans"/>
              <a:sym typeface="DM Sans"/>
            </a:endParaRPr>
          </a:p>
          <a:p>
            <a:pPr marL="609600" lvl="0" indent="-438150" algn="l" rtl="0">
              <a:spcBef>
                <a:spcPts val="1100"/>
              </a:spcBef>
              <a:spcAft>
                <a:spcPts val="0"/>
              </a:spcAft>
              <a:buSzPts val="2100"/>
              <a:buFont typeface="DM Sans"/>
              <a:buChar char="●"/>
            </a:pPr>
            <a:r>
              <a:rPr lang="en-US" sz="2100" b="1">
                <a:latin typeface="DM Sans"/>
                <a:ea typeface="DM Sans"/>
                <a:cs typeface="DM Sans"/>
                <a:sym typeface="DM Sans"/>
              </a:rPr>
              <a:t>Auto-generates DBSQL dashboard</a:t>
            </a:r>
            <a:r>
              <a:rPr lang="en-US" sz="2100">
                <a:latin typeface="DM Sans"/>
                <a:ea typeface="DM Sans"/>
                <a:cs typeface="DM Sans"/>
                <a:sym typeface="DM Sans"/>
              </a:rPr>
              <a:t> to visualize metrics over time</a:t>
            </a:r>
            <a:endParaRPr sz="2100">
              <a:latin typeface="DM Sans"/>
              <a:ea typeface="DM Sans"/>
              <a:cs typeface="DM Sans"/>
              <a:sym typeface="DM Sans"/>
            </a:endParaRPr>
          </a:p>
        </p:txBody>
      </p:sp>
      <p:pic>
        <p:nvPicPr>
          <p:cNvPr id="848" name="Google Shape;848;p43"/>
          <p:cNvPicPr preferRelativeResize="0"/>
          <p:nvPr/>
        </p:nvPicPr>
        <p:blipFill rotWithShape="1">
          <a:blip r:embed="rId3">
            <a:alphaModFix/>
          </a:blip>
          <a:srcRect t="13688"/>
          <a:stretch/>
        </p:blipFill>
        <p:spPr>
          <a:xfrm>
            <a:off x="6230310" y="1638233"/>
            <a:ext cx="5823082" cy="3907399"/>
          </a:xfrm>
          <a:prstGeom prst="rect">
            <a:avLst/>
          </a:prstGeom>
          <a:noFill/>
          <a:ln>
            <a:noFill/>
          </a:ln>
        </p:spPr>
      </p:pic>
      <p:pic>
        <p:nvPicPr>
          <p:cNvPr id="849" name="Google Shape;849;p43"/>
          <p:cNvPicPr preferRelativeResize="0"/>
          <p:nvPr/>
        </p:nvPicPr>
        <p:blipFill rotWithShape="1">
          <a:blip r:embed="rId4">
            <a:alphaModFix/>
          </a:blip>
          <a:srcRect l="16784" t="39124"/>
          <a:stretch/>
        </p:blipFill>
        <p:spPr>
          <a:xfrm>
            <a:off x="7523273" y="4411467"/>
            <a:ext cx="3928438" cy="2244296"/>
          </a:xfrm>
          <a:prstGeom prst="rect">
            <a:avLst/>
          </a:prstGeom>
          <a:noFill/>
          <a:ln>
            <a:noFill/>
          </a:ln>
          <a:effectLst>
            <a:outerShdw blurRad="57150" dist="19050" dir="5400000" algn="bl" rotWithShape="0">
              <a:srgbClr val="000000">
                <a:alpha val="50000"/>
              </a:srgbClr>
            </a:outerShdw>
          </a:effectLst>
        </p:spPr>
      </p:pic>
      <p:sp>
        <p:nvSpPr>
          <p:cNvPr id="850" name="Google Shape;850;p43"/>
          <p:cNvSpPr/>
          <p:nvPr/>
        </p:nvSpPr>
        <p:spPr>
          <a:xfrm rot="2529307">
            <a:off x="10483342" y="392971"/>
            <a:ext cx="2252436" cy="317738"/>
          </a:xfrm>
          <a:prstGeom prst="rect">
            <a:avLst/>
          </a:prstGeom>
          <a:solidFill>
            <a:srgbClr val="00B37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300">
                <a:solidFill>
                  <a:srgbClr val="F9F7F4"/>
                </a:solidFill>
                <a:latin typeface="DM Sans"/>
                <a:ea typeface="DM Sans"/>
                <a:cs typeface="DM Sans"/>
                <a:sym typeface="DM Sans"/>
              </a:rPr>
              <a:t>Public Preview</a:t>
            </a:r>
            <a:endParaRPr sz="130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4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Lineage for the Lakehouse</a:t>
            </a:r>
            <a:endParaRPr sz="2400"/>
          </a:p>
        </p:txBody>
      </p:sp>
      <p:sp>
        <p:nvSpPr>
          <p:cNvPr id="856" name="Google Shape;856;p44"/>
          <p:cNvSpPr/>
          <p:nvPr/>
        </p:nvSpPr>
        <p:spPr>
          <a:xfrm>
            <a:off x="319172" y="1846700"/>
            <a:ext cx="7967400" cy="3957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pic>
        <p:nvPicPr>
          <p:cNvPr id="857" name="Google Shape;857;p44"/>
          <p:cNvPicPr preferRelativeResize="0"/>
          <p:nvPr/>
        </p:nvPicPr>
        <p:blipFill rotWithShape="1">
          <a:blip r:embed="rId3">
            <a:alphaModFix/>
          </a:blip>
          <a:srcRect r="25595" b="7876"/>
          <a:stretch/>
        </p:blipFill>
        <p:spPr>
          <a:xfrm>
            <a:off x="379371" y="2120400"/>
            <a:ext cx="7824043" cy="3393425"/>
          </a:xfrm>
          <a:prstGeom prst="rect">
            <a:avLst/>
          </a:prstGeom>
          <a:noFill/>
          <a:ln>
            <a:noFill/>
          </a:ln>
        </p:spPr>
      </p:pic>
      <p:grpSp>
        <p:nvGrpSpPr>
          <p:cNvPr id="858" name="Google Shape;858;p44"/>
          <p:cNvGrpSpPr/>
          <p:nvPr/>
        </p:nvGrpSpPr>
        <p:grpSpPr>
          <a:xfrm>
            <a:off x="2128775" y="1359657"/>
            <a:ext cx="6074722" cy="974467"/>
            <a:chOff x="2128775" y="1359657"/>
            <a:chExt cx="6074722" cy="974467"/>
          </a:xfrm>
        </p:grpSpPr>
        <p:cxnSp>
          <p:nvCxnSpPr>
            <p:cNvPr id="859" name="Google Shape;859;p44"/>
            <p:cNvCxnSpPr/>
            <p:nvPr/>
          </p:nvCxnSpPr>
          <p:spPr>
            <a:xfrm rot="10800000">
              <a:off x="2128775" y="1647124"/>
              <a:ext cx="0" cy="687000"/>
            </a:xfrm>
            <a:prstGeom prst="straightConnector1">
              <a:avLst/>
            </a:prstGeom>
            <a:noFill/>
            <a:ln w="19050" cap="flat" cmpd="sng">
              <a:solidFill>
                <a:schemeClr val="accent2"/>
              </a:solidFill>
              <a:prstDash val="solid"/>
              <a:round/>
              <a:headEnd type="none" w="sm" len="sm"/>
              <a:tailEnd type="oval" w="med" len="med"/>
            </a:ln>
          </p:spPr>
        </p:cxnSp>
        <p:sp>
          <p:nvSpPr>
            <p:cNvPr id="860" name="Google Shape;860;p44"/>
            <p:cNvSpPr txBox="1"/>
            <p:nvPr/>
          </p:nvSpPr>
          <p:spPr>
            <a:xfrm>
              <a:off x="2225697" y="1359657"/>
              <a:ext cx="5977800" cy="5541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accent2"/>
                  </a:solidFill>
                  <a:latin typeface="DM Sans"/>
                  <a:ea typeface="DM Sans"/>
                  <a:cs typeface="DM Sans"/>
                  <a:sym typeface="DM Sans"/>
                </a:rPr>
                <a:t>Files</a:t>
              </a:r>
              <a:endParaRPr sz="1600">
                <a:solidFill>
                  <a:schemeClr val="accent2"/>
                </a:solidFill>
              </a:endParaRPr>
            </a:p>
          </p:txBody>
        </p:sp>
      </p:grpSp>
      <p:grpSp>
        <p:nvGrpSpPr>
          <p:cNvPr id="861" name="Google Shape;861;p44"/>
          <p:cNvGrpSpPr/>
          <p:nvPr/>
        </p:nvGrpSpPr>
        <p:grpSpPr>
          <a:xfrm>
            <a:off x="1997096" y="5129740"/>
            <a:ext cx="5977800" cy="1223684"/>
            <a:chOff x="1997097" y="5358290"/>
            <a:chExt cx="5977800" cy="1223684"/>
          </a:xfrm>
        </p:grpSpPr>
        <p:cxnSp>
          <p:nvCxnSpPr>
            <p:cNvPr id="862" name="Google Shape;862;p44"/>
            <p:cNvCxnSpPr/>
            <p:nvPr/>
          </p:nvCxnSpPr>
          <p:spPr>
            <a:xfrm>
              <a:off x="2128775" y="5358290"/>
              <a:ext cx="0" cy="687000"/>
            </a:xfrm>
            <a:prstGeom prst="straightConnector1">
              <a:avLst/>
            </a:prstGeom>
            <a:noFill/>
            <a:ln w="19050" cap="flat" cmpd="sng">
              <a:solidFill>
                <a:schemeClr val="accent2"/>
              </a:solidFill>
              <a:prstDash val="solid"/>
              <a:round/>
              <a:headEnd type="none" w="sm" len="sm"/>
              <a:tailEnd type="oval" w="med" len="med"/>
            </a:ln>
          </p:spPr>
        </p:cxnSp>
        <p:sp>
          <p:nvSpPr>
            <p:cNvPr id="863" name="Google Shape;863;p44"/>
            <p:cNvSpPr txBox="1"/>
            <p:nvPr/>
          </p:nvSpPr>
          <p:spPr>
            <a:xfrm>
              <a:off x="1997097" y="6027874"/>
              <a:ext cx="5977800" cy="5541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accent2"/>
                  </a:solidFill>
                  <a:latin typeface="DM Sans"/>
                  <a:ea typeface="DM Sans"/>
                  <a:cs typeface="DM Sans"/>
                  <a:sym typeface="DM Sans"/>
                </a:rPr>
                <a:t>Federated sources</a:t>
              </a:r>
              <a:endParaRPr sz="1600"/>
            </a:p>
          </p:txBody>
        </p:sp>
      </p:grpSp>
      <p:grpSp>
        <p:nvGrpSpPr>
          <p:cNvPr id="864" name="Google Shape;864;p44"/>
          <p:cNvGrpSpPr/>
          <p:nvPr/>
        </p:nvGrpSpPr>
        <p:grpSpPr>
          <a:xfrm>
            <a:off x="5827275" y="4220062"/>
            <a:ext cx="5172300" cy="2018663"/>
            <a:chOff x="5827275" y="4220062"/>
            <a:chExt cx="5172300" cy="2018663"/>
          </a:xfrm>
        </p:grpSpPr>
        <p:sp>
          <p:nvSpPr>
            <p:cNvPr id="865" name="Google Shape;865;p44"/>
            <p:cNvSpPr txBox="1"/>
            <p:nvPr/>
          </p:nvSpPr>
          <p:spPr>
            <a:xfrm>
              <a:off x="5827275" y="4607025"/>
              <a:ext cx="51723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000" b="0" i="0" u="none" strike="noStrike" cap="none">
                  <a:solidFill>
                    <a:schemeClr val="accent2"/>
                  </a:solidFill>
                  <a:latin typeface="DM Sans"/>
                  <a:ea typeface="DM Sans"/>
                  <a:cs typeface="DM Sans"/>
                  <a:sym typeface="DM Sans"/>
                </a:rPr>
                <a:t>DLT</a:t>
              </a:r>
              <a:endParaRPr sz="2000">
                <a:solidFill>
                  <a:schemeClr val="accent2"/>
                </a:solidFill>
              </a:endParaRPr>
            </a:p>
            <a:p>
              <a:pPr marL="0" marR="0" lvl="0" indent="0" algn="l" rtl="0">
                <a:lnSpc>
                  <a:spcPct val="100000"/>
                </a:lnSpc>
                <a:spcBef>
                  <a:spcPts val="0"/>
                </a:spcBef>
                <a:spcAft>
                  <a:spcPts val="0"/>
                </a:spcAft>
                <a:buClr>
                  <a:srgbClr val="000000"/>
                </a:buClr>
                <a:buSzPts val="1600"/>
                <a:buFont typeface="Arial"/>
                <a:buNone/>
              </a:pPr>
              <a:r>
                <a:rPr lang="en-US" sz="2000" b="0" i="0" u="none" strike="noStrike" cap="none">
                  <a:solidFill>
                    <a:schemeClr val="accent2"/>
                  </a:solidFill>
                  <a:latin typeface="DM Sans"/>
                  <a:ea typeface="DM Sans"/>
                  <a:cs typeface="DM Sans"/>
                  <a:sym typeface="DM Sans"/>
                </a:rPr>
                <a:t>Feature store</a:t>
              </a:r>
              <a:endParaRPr sz="2000">
                <a:solidFill>
                  <a:schemeClr val="accent2"/>
                </a:solidFill>
              </a:endParaRPr>
            </a:p>
            <a:p>
              <a:pPr marL="0" marR="0" lvl="0" indent="0" algn="l" rtl="0">
                <a:lnSpc>
                  <a:spcPct val="100000"/>
                </a:lnSpc>
                <a:spcBef>
                  <a:spcPts val="0"/>
                </a:spcBef>
                <a:spcAft>
                  <a:spcPts val="0"/>
                </a:spcAft>
                <a:buClr>
                  <a:srgbClr val="000000"/>
                </a:buClr>
                <a:buSzPts val="1600"/>
                <a:buFont typeface="Arial"/>
                <a:buNone/>
              </a:pPr>
              <a:r>
                <a:rPr lang="en-US" sz="2000" b="0" i="0" u="none" strike="noStrike" cap="none">
                  <a:solidFill>
                    <a:schemeClr val="accent2"/>
                  </a:solidFill>
                  <a:latin typeface="DM Sans"/>
                  <a:ea typeface="DM Sans"/>
                  <a:cs typeface="DM Sans"/>
                  <a:sym typeface="DM Sans"/>
                </a:rPr>
                <a:t>Models</a:t>
              </a:r>
              <a:endParaRPr sz="2000" b="0" i="0" u="none" strike="noStrike" cap="none">
                <a:solidFill>
                  <a:schemeClr val="accent2"/>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600"/>
                <a:buFont typeface="Arial"/>
                <a:buNone/>
              </a:pPr>
              <a:r>
                <a:rPr lang="en-US" sz="2000">
                  <a:solidFill>
                    <a:schemeClr val="accent2"/>
                  </a:solidFill>
                  <a:latin typeface="DM Sans"/>
                  <a:ea typeface="DM Sans"/>
                  <a:cs typeface="DM Sans"/>
                  <a:sym typeface="DM Sans"/>
                </a:rPr>
                <a:t>Democratized access (BROWSE) </a:t>
              </a:r>
              <a:endParaRPr sz="2000">
                <a:solidFill>
                  <a:schemeClr val="accent2"/>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600"/>
                <a:buFont typeface="Arial"/>
                <a:buNone/>
              </a:pPr>
              <a:r>
                <a:rPr lang="en-US" sz="2000">
                  <a:solidFill>
                    <a:schemeClr val="accent2"/>
                  </a:solidFill>
                  <a:latin typeface="DM Sans"/>
                  <a:ea typeface="DM Sans"/>
                  <a:cs typeface="DM Sans"/>
                  <a:sym typeface="DM Sans"/>
                </a:rPr>
                <a:t>Improved retention logic</a:t>
              </a:r>
              <a:endParaRPr sz="2000">
                <a:solidFill>
                  <a:schemeClr val="accent2"/>
                </a:solidFill>
                <a:latin typeface="DM Sans"/>
                <a:ea typeface="DM Sans"/>
                <a:cs typeface="DM Sans"/>
                <a:sym typeface="DM Sans"/>
              </a:endParaRPr>
            </a:p>
          </p:txBody>
        </p:sp>
        <p:cxnSp>
          <p:nvCxnSpPr>
            <p:cNvPr id="866" name="Google Shape;866;p44"/>
            <p:cNvCxnSpPr/>
            <p:nvPr/>
          </p:nvCxnSpPr>
          <p:spPr>
            <a:xfrm>
              <a:off x="6294375" y="4220062"/>
              <a:ext cx="0" cy="321300"/>
            </a:xfrm>
            <a:prstGeom prst="straightConnector1">
              <a:avLst/>
            </a:prstGeom>
            <a:noFill/>
            <a:ln w="19050" cap="flat" cmpd="sng">
              <a:solidFill>
                <a:schemeClr val="accent2"/>
              </a:solidFill>
              <a:prstDash val="solid"/>
              <a:round/>
              <a:headEnd type="none" w="sm" len="sm"/>
              <a:tailEnd type="oval" w="med" len="med"/>
            </a:ln>
          </p:spPr>
        </p:cxnSp>
      </p:grpSp>
      <p:sp>
        <p:nvSpPr>
          <p:cNvPr id="867" name="Google Shape;867;p44"/>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868" name="Google Shape;868;p44"/>
          <p:cNvGrpSpPr/>
          <p:nvPr/>
        </p:nvGrpSpPr>
        <p:grpSpPr>
          <a:xfrm>
            <a:off x="8489263" y="2181723"/>
            <a:ext cx="3699600" cy="3256501"/>
            <a:chOff x="0" y="1989148"/>
            <a:chExt cx="3699600" cy="3256501"/>
          </a:xfrm>
        </p:grpSpPr>
        <p:sp>
          <p:nvSpPr>
            <p:cNvPr id="869" name="Google Shape;869;p44"/>
            <p:cNvSpPr/>
            <p:nvPr/>
          </p:nvSpPr>
          <p:spPr>
            <a:xfrm>
              <a:off x="0" y="1989148"/>
              <a:ext cx="3699600" cy="9444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70" name="Google Shape;870;p44"/>
            <p:cNvSpPr/>
            <p:nvPr/>
          </p:nvSpPr>
          <p:spPr>
            <a:xfrm>
              <a:off x="0" y="3162024"/>
              <a:ext cx="3699600" cy="9444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71" name="Google Shape;871;p44"/>
            <p:cNvSpPr/>
            <p:nvPr/>
          </p:nvSpPr>
          <p:spPr>
            <a:xfrm>
              <a:off x="0" y="4301249"/>
              <a:ext cx="3699600" cy="9444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72" name="Google Shape;872;p44"/>
            <p:cNvSpPr txBox="1"/>
            <p:nvPr/>
          </p:nvSpPr>
          <p:spPr>
            <a:xfrm>
              <a:off x="498850" y="2171762"/>
              <a:ext cx="2905200" cy="646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a:solidFill>
                    <a:srgbClr val="434343"/>
                  </a:solidFill>
                  <a:latin typeface="DM Sans"/>
                  <a:ea typeface="DM Sans"/>
                  <a:cs typeface="DM Sans"/>
                  <a:sym typeface="DM Sans"/>
                </a:rPr>
                <a:t>Automatic Data Documentation</a:t>
              </a:r>
              <a:endParaRPr>
                <a:solidFill>
                  <a:srgbClr val="434343"/>
                </a:solidFill>
              </a:endParaRPr>
            </a:p>
          </p:txBody>
        </p:sp>
        <p:sp>
          <p:nvSpPr>
            <p:cNvPr id="873" name="Google Shape;873;p44"/>
            <p:cNvSpPr txBox="1"/>
            <p:nvPr/>
          </p:nvSpPr>
          <p:spPr>
            <a:xfrm>
              <a:off x="498850" y="3460857"/>
              <a:ext cx="2905200" cy="3693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rgbClr val="000000"/>
                </a:buClr>
                <a:buSzPts val="1800"/>
                <a:buFont typeface="Arial"/>
                <a:buNone/>
              </a:pPr>
              <a:r>
                <a:rPr lang="en-US" sz="1800" b="1">
                  <a:solidFill>
                    <a:srgbClr val="434343"/>
                  </a:solidFill>
                  <a:latin typeface="DM Sans"/>
                  <a:ea typeface="DM Sans"/>
                  <a:cs typeface="DM Sans"/>
                  <a:sym typeface="DM Sans"/>
                </a:rPr>
                <a:t>Impact analysis</a:t>
              </a:r>
              <a:endParaRPr>
                <a:solidFill>
                  <a:srgbClr val="434343"/>
                </a:solidFill>
              </a:endParaRPr>
            </a:p>
          </p:txBody>
        </p:sp>
        <p:sp>
          <p:nvSpPr>
            <p:cNvPr id="874" name="Google Shape;874;p44"/>
            <p:cNvSpPr txBox="1"/>
            <p:nvPr/>
          </p:nvSpPr>
          <p:spPr>
            <a:xfrm>
              <a:off x="498850" y="4588810"/>
              <a:ext cx="29052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a:solidFill>
                    <a:srgbClr val="434343"/>
                  </a:solidFill>
                  <a:latin typeface="DM Sans"/>
                  <a:ea typeface="DM Sans"/>
                  <a:cs typeface="DM Sans"/>
                  <a:sym typeface="DM Sans"/>
                </a:rPr>
                <a:t>Root cause analysis</a:t>
              </a:r>
              <a:endParaRPr>
                <a:solidFill>
                  <a:srgbClr val="434343"/>
                </a:solidFill>
              </a:endParaRPr>
            </a:p>
          </p:txBody>
        </p:sp>
      </p:grpSp>
      <p:pic>
        <p:nvPicPr>
          <p:cNvPr id="875" name="Google Shape;875;p44" descr="A cartoon of a person wearing goggles&#10;&#10;Description automatically generated"/>
          <p:cNvPicPr preferRelativeResize="0"/>
          <p:nvPr/>
        </p:nvPicPr>
        <p:blipFill>
          <a:blip r:embed="rId4">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1000"/>
                                        <p:tgtEl>
                                          <p:spTgt spid="8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1"/>
                                        </p:tgtEl>
                                        <p:attrNameLst>
                                          <p:attrName>style.visibility</p:attrName>
                                        </p:attrNameLst>
                                      </p:cBhvr>
                                      <p:to>
                                        <p:strVal val="visible"/>
                                      </p:to>
                                    </p:set>
                                    <p:animEffect transition="in" filter="fade">
                                      <p:cBhvr>
                                        <p:cTn id="12" dur="1000"/>
                                        <p:tgtEl>
                                          <p:spTgt spid="8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4"/>
                                        </p:tgtEl>
                                        <p:attrNameLst>
                                          <p:attrName>style.visibility</p:attrName>
                                        </p:attrNameLst>
                                      </p:cBhvr>
                                      <p:to>
                                        <p:strVal val="visible"/>
                                      </p:to>
                                    </p:set>
                                    <p:animEffect transition="in" filter="fade">
                                      <p:cBhvr>
                                        <p:cTn id="17" dur="1000"/>
                                        <p:tgtEl>
                                          <p:spTgt spid="86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5"/>
          <p:cNvSpPr txBox="1">
            <a:spLocks noGrp="1"/>
          </p:cNvSpPr>
          <p:nvPr>
            <p:ph type="title"/>
          </p:nvPr>
        </p:nvSpPr>
        <p:spPr>
          <a:xfrm>
            <a:off x="749237"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Microsoft Purview integration</a:t>
            </a:r>
            <a:endParaRPr/>
          </a:p>
        </p:txBody>
      </p:sp>
      <p:sp>
        <p:nvSpPr>
          <p:cNvPr id="881" name="Google Shape;881;p45"/>
          <p:cNvSpPr txBox="1">
            <a:spLocks noGrp="1"/>
          </p:cNvSpPr>
          <p:nvPr>
            <p:ph type="subTitle" idx="1"/>
          </p:nvPr>
        </p:nvSpPr>
        <p:spPr>
          <a:xfrm>
            <a:off x="764800" y="1749825"/>
            <a:ext cx="5348700" cy="335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chemeClr val="dk1"/>
                </a:solidFill>
                <a:latin typeface="DM Sans"/>
                <a:ea typeface="DM Sans"/>
                <a:cs typeface="DM Sans"/>
                <a:sym typeface="DM Sans"/>
              </a:rPr>
              <a:t>Technical metadata - GA</a:t>
            </a:r>
            <a:endParaRPr>
              <a:solidFill>
                <a:schemeClr val="dk1"/>
              </a:solidFill>
              <a:latin typeface="DM Sans"/>
              <a:ea typeface="DM Sans"/>
              <a:cs typeface="DM Sans"/>
              <a:sym typeface="DM Sans"/>
            </a:endParaRPr>
          </a:p>
          <a:p>
            <a:pPr marL="0" lvl="0" indent="0" algn="l" rtl="0">
              <a:spcBef>
                <a:spcPts val="1000"/>
              </a:spcBef>
              <a:spcAft>
                <a:spcPts val="0"/>
              </a:spcAft>
              <a:buNone/>
            </a:pPr>
            <a:r>
              <a:rPr lang="en-US">
                <a:solidFill>
                  <a:schemeClr val="dk1"/>
                </a:solidFill>
                <a:latin typeface="DM Sans"/>
                <a:ea typeface="DM Sans"/>
                <a:cs typeface="DM Sans"/>
                <a:sym typeface="DM Sans"/>
              </a:rPr>
              <a:t>Classification/Labelling - GA</a:t>
            </a:r>
            <a:endParaRPr>
              <a:solidFill>
                <a:schemeClr val="dk1"/>
              </a:solidFill>
              <a:latin typeface="DM Sans"/>
              <a:ea typeface="DM Sans"/>
              <a:cs typeface="DM Sans"/>
              <a:sym typeface="DM Sans"/>
            </a:endParaRPr>
          </a:p>
          <a:p>
            <a:pPr marL="0" lvl="0" indent="0" algn="l" rtl="0">
              <a:spcBef>
                <a:spcPts val="1000"/>
              </a:spcBef>
              <a:spcAft>
                <a:spcPts val="0"/>
              </a:spcAft>
              <a:buClr>
                <a:schemeClr val="dk1"/>
              </a:buClr>
              <a:buSzPts val="1100"/>
              <a:buFont typeface="Arial"/>
              <a:buNone/>
            </a:pPr>
            <a:r>
              <a:rPr lang="en-US">
                <a:solidFill>
                  <a:schemeClr val="dk1"/>
                </a:solidFill>
                <a:latin typeface="DM Sans"/>
                <a:ea typeface="DM Sans"/>
                <a:cs typeface="DM Sans"/>
                <a:sym typeface="DM Sans"/>
              </a:rPr>
              <a:t>Lineage - Preview</a:t>
            </a:r>
            <a:endParaRPr>
              <a:solidFill>
                <a:schemeClr val="dk1"/>
              </a:solidFill>
              <a:latin typeface="DM Sans"/>
              <a:ea typeface="DM Sans"/>
              <a:cs typeface="DM Sans"/>
              <a:sym typeface="DM Sans"/>
            </a:endParaRPr>
          </a:p>
          <a:p>
            <a:pPr marL="0" lvl="0" indent="0" algn="l" rtl="0">
              <a:spcBef>
                <a:spcPts val="1000"/>
              </a:spcBef>
              <a:spcAft>
                <a:spcPts val="0"/>
              </a:spcAft>
              <a:buNone/>
            </a:pPr>
            <a:r>
              <a:rPr lang="en-US">
                <a:solidFill>
                  <a:schemeClr val="dk1"/>
                </a:solidFill>
                <a:latin typeface="DM Sans"/>
                <a:ea typeface="DM Sans"/>
                <a:cs typeface="DM Sans"/>
                <a:sym typeface="DM Sans"/>
              </a:rPr>
              <a:t>Policy Pushdown - Later in 2024</a:t>
            </a:r>
            <a:endParaRPr>
              <a:solidFill>
                <a:schemeClr val="dk1"/>
              </a:solidFill>
              <a:latin typeface="DM Sans"/>
              <a:ea typeface="DM Sans"/>
              <a:cs typeface="DM Sans"/>
              <a:sym typeface="DM Sans"/>
            </a:endParaRPr>
          </a:p>
        </p:txBody>
      </p:sp>
      <p:sp>
        <p:nvSpPr>
          <p:cNvPr id="882" name="Google Shape;882;p45"/>
          <p:cNvSpPr txBox="1">
            <a:spLocks noGrp="1"/>
          </p:cNvSpPr>
          <p:nvPr>
            <p:ph type="sldNum" idx="12"/>
          </p:nvPr>
        </p:nvSpPr>
        <p:spPr>
          <a:xfrm>
            <a:off x="11097556" y="6473300"/>
            <a:ext cx="324300" cy="18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pic>
        <p:nvPicPr>
          <p:cNvPr id="883" name="Google Shape;883;p45"/>
          <p:cNvPicPr preferRelativeResize="0"/>
          <p:nvPr/>
        </p:nvPicPr>
        <p:blipFill>
          <a:blip r:embed="rId3">
            <a:alphaModFix/>
          </a:blip>
          <a:stretch>
            <a:fillRect/>
          </a:stretch>
        </p:blipFill>
        <p:spPr>
          <a:xfrm>
            <a:off x="6760425" y="1174700"/>
            <a:ext cx="4183067" cy="5434098"/>
          </a:xfrm>
          <a:prstGeom prst="rect">
            <a:avLst/>
          </a:prstGeom>
          <a:noFill/>
          <a:ln>
            <a:noFill/>
          </a:ln>
        </p:spPr>
      </p:pic>
      <p:pic>
        <p:nvPicPr>
          <p:cNvPr id="884" name="Google Shape;884;p45"/>
          <p:cNvPicPr preferRelativeResize="0"/>
          <p:nvPr/>
        </p:nvPicPr>
        <p:blipFill>
          <a:blip r:embed="rId4">
            <a:alphaModFix/>
          </a:blip>
          <a:stretch>
            <a:fillRect/>
          </a:stretch>
        </p:blipFill>
        <p:spPr>
          <a:xfrm>
            <a:off x="847763" y="3693095"/>
            <a:ext cx="5182775" cy="2915701"/>
          </a:xfrm>
          <a:prstGeom prst="rect">
            <a:avLst/>
          </a:prstGeom>
          <a:noFill/>
          <a:ln>
            <a:noFill/>
          </a:ln>
        </p:spPr>
      </p:pic>
      <p:pic>
        <p:nvPicPr>
          <p:cNvPr id="885" name="Google Shape;885;p45" descr="A cartoon of a person wearing goggles&#10;&#10;Description automatically generated"/>
          <p:cNvPicPr preferRelativeResize="0"/>
          <p:nvPr/>
        </p:nvPicPr>
        <p:blipFill>
          <a:blip r:embed="rId5">
            <a:alphaModFix/>
          </a:blip>
          <a:stretch>
            <a:fillRect/>
          </a:stretch>
        </p:blipFill>
        <p:spPr>
          <a:xfrm>
            <a:off x="10819650" y="102450"/>
            <a:ext cx="1148550" cy="5024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6"/>
          <p:cNvSpPr txBox="1">
            <a:spLocks noGrp="1"/>
          </p:cNvSpPr>
          <p:nvPr>
            <p:ph type="title"/>
          </p:nvPr>
        </p:nvSpPr>
        <p:spPr>
          <a:xfrm>
            <a:off x="749246" y="535633"/>
            <a:ext cx="8878200" cy="5712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6400"/>
              <a:buNone/>
            </a:pPr>
            <a:r>
              <a:rPr lang="en-US"/>
              <a:t>Demo: Lineage</a:t>
            </a:r>
            <a:br>
              <a:rPr lang="en-US"/>
            </a:br>
            <a:r>
              <a:rPr lang="en-US"/>
              <a:t>for the Lakehouse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7"/>
          <p:cNvSpPr txBox="1">
            <a:spLocks noGrp="1"/>
          </p:cNvSpPr>
          <p:nvPr>
            <p:ph type="title"/>
          </p:nvPr>
        </p:nvSpPr>
        <p:spPr>
          <a:xfrm>
            <a:off x="749237"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Key elements of governance</a:t>
            </a:r>
            <a:endParaRPr/>
          </a:p>
        </p:txBody>
      </p:sp>
      <p:grpSp>
        <p:nvGrpSpPr>
          <p:cNvPr id="896" name="Google Shape;896;p47"/>
          <p:cNvGrpSpPr/>
          <p:nvPr/>
        </p:nvGrpSpPr>
        <p:grpSpPr>
          <a:xfrm>
            <a:off x="722768" y="1803400"/>
            <a:ext cx="2574900" cy="3990300"/>
            <a:chOff x="722768" y="1993900"/>
            <a:chExt cx="2574900" cy="3990300"/>
          </a:xfrm>
        </p:grpSpPr>
        <p:sp>
          <p:nvSpPr>
            <p:cNvPr id="897" name="Google Shape;897;p47"/>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898" name="Google Shape;898;p47"/>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5F46"/>
                  </a:solidFill>
                  <a:latin typeface="DM Sans"/>
                  <a:ea typeface="DM Sans"/>
                  <a:cs typeface="DM Sans"/>
                  <a:sym typeface="DM Sans"/>
                </a:rPr>
                <a:t>Secure and</a:t>
              </a:r>
              <a:br>
                <a:rPr lang="en-US" sz="1800" b="1" i="0" u="none" strike="noStrike" cap="none">
                  <a:solidFill>
                    <a:srgbClr val="FF5F46"/>
                  </a:solidFill>
                  <a:latin typeface="DM Sans"/>
                  <a:ea typeface="DM Sans"/>
                  <a:cs typeface="DM Sans"/>
                  <a:sym typeface="DM Sans"/>
                </a:rPr>
              </a:br>
              <a:r>
                <a:rPr lang="en-US" sz="1800" b="1" i="0" u="none" strike="noStrike" cap="none">
                  <a:solidFill>
                    <a:srgbClr val="FF5F46"/>
                  </a:solidFill>
                  <a:latin typeface="DM Sans"/>
                  <a:ea typeface="DM Sans"/>
                  <a:cs typeface="DM Sans"/>
                  <a:sym typeface="DM Sans"/>
                </a:rPr>
                <a:t> auditable</a:t>
              </a:r>
              <a:endParaRPr sz="1800" b="1" i="0" u="none" strike="noStrike" cap="none">
                <a:solidFill>
                  <a:srgbClr val="FF5F46"/>
                </a:solidFill>
                <a:latin typeface="DM Sans"/>
                <a:ea typeface="DM Sans"/>
                <a:cs typeface="DM Sans"/>
                <a:sym typeface="DM Sans"/>
              </a:endParaRPr>
            </a:p>
          </p:txBody>
        </p:sp>
        <p:pic>
          <p:nvPicPr>
            <p:cNvPr id="899" name="Google Shape;899;p47"/>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sp>
        <p:nvSpPr>
          <p:cNvPr id="900" name="Google Shape;900;p47"/>
          <p:cNvSpPr txBox="1">
            <a:spLocks noGrp="1"/>
          </p:cNvSpPr>
          <p:nvPr>
            <p:ph type="sldNum" idx="12"/>
          </p:nvPr>
        </p:nvSpPr>
        <p:spPr>
          <a:xfrm>
            <a:off x="11097555"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901" name="Google Shape;901;p47"/>
          <p:cNvGrpSpPr/>
          <p:nvPr/>
        </p:nvGrpSpPr>
        <p:grpSpPr>
          <a:xfrm>
            <a:off x="9004398" y="1803400"/>
            <a:ext cx="2574900" cy="3990300"/>
            <a:chOff x="3419080" y="1803400"/>
            <a:chExt cx="2574900" cy="3990300"/>
          </a:xfrm>
        </p:grpSpPr>
        <p:grpSp>
          <p:nvGrpSpPr>
            <p:cNvPr id="902" name="Google Shape;902;p47"/>
            <p:cNvGrpSpPr/>
            <p:nvPr/>
          </p:nvGrpSpPr>
          <p:grpSpPr>
            <a:xfrm>
              <a:off x="3419080" y="1803400"/>
              <a:ext cx="2574900" cy="3990300"/>
              <a:chOff x="3419080" y="1993900"/>
              <a:chExt cx="2574900" cy="3990300"/>
            </a:xfrm>
          </p:grpSpPr>
          <p:sp>
            <p:nvSpPr>
              <p:cNvPr id="903" name="Google Shape;903;p47"/>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04" name="Google Shape;904;p47"/>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A972"/>
                    </a:solidFill>
                    <a:latin typeface="DM Sans"/>
                    <a:ea typeface="DM Sans"/>
                    <a:cs typeface="DM Sans"/>
                    <a:sym typeface="DM Sans"/>
                  </a:rPr>
                  <a:t>Accurate and</a:t>
                </a:r>
                <a:br>
                  <a:rPr lang="en-US" sz="1800" b="1" i="0" u="none" strike="noStrike" cap="none">
                    <a:solidFill>
                      <a:srgbClr val="00A972"/>
                    </a:solidFill>
                    <a:latin typeface="DM Sans"/>
                    <a:ea typeface="DM Sans"/>
                    <a:cs typeface="DM Sans"/>
                    <a:sym typeface="DM Sans"/>
                  </a:rPr>
                </a:br>
                <a:r>
                  <a:rPr lang="en-US" sz="1800" b="1" i="0" u="none" strike="noStrike" cap="none">
                    <a:solidFill>
                      <a:srgbClr val="00A972"/>
                    </a:solidFill>
                    <a:latin typeface="DM Sans"/>
                    <a:ea typeface="DM Sans"/>
                    <a:cs typeface="DM Sans"/>
                    <a:sym typeface="DM Sans"/>
                  </a:rPr>
                  <a:t>high quality</a:t>
                </a:r>
                <a:endParaRPr sz="1800" b="1" i="0" u="none" strike="noStrike" cap="none">
                  <a:solidFill>
                    <a:srgbClr val="00A972"/>
                  </a:solidFill>
                  <a:latin typeface="DM Sans"/>
                  <a:ea typeface="DM Sans"/>
                  <a:cs typeface="DM Sans"/>
                  <a:sym typeface="DM Sans"/>
                </a:endParaRPr>
              </a:p>
            </p:txBody>
          </p:sp>
        </p:grpSp>
        <p:pic>
          <p:nvPicPr>
            <p:cNvPr id="905" name="Google Shape;905;p47"/>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906" name="Google Shape;906;p47"/>
          <p:cNvGrpSpPr/>
          <p:nvPr/>
        </p:nvGrpSpPr>
        <p:grpSpPr>
          <a:xfrm>
            <a:off x="3468754" y="1803400"/>
            <a:ext cx="2574900" cy="3990300"/>
            <a:chOff x="6141877" y="1803400"/>
            <a:chExt cx="2574900" cy="3990300"/>
          </a:xfrm>
        </p:grpSpPr>
        <p:grpSp>
          <p:nvGrpSpPr>
            <p:cNvPr id="907" name="Google Shape;907;p47"/>
            <p:cNvGrpSpPr/>
            <p:nvPr/>
          </p:nvGrpSpPr>
          <p:grpSpPr>
            <a:xfrm>
              <a:off x="6141877" y="1803400"/>
              <a:ext cx="2574900" cy="3990300"/>
              <a:chOff x="6141877" y="1993900"/>
              <a:chExt cx="2574900" cy="3990300"/>
            </a:xfrm>
          </p:grpSpPr>
          <p:sp>
            <p:nvSpPr>
              <p:cNvPr id="908" name="Google Shape;908;p47"/>
              <p:cNvSpPr/>
              <p:nvPr/>
            </p:nvSpPr>
            <p:spPr>
              <a:xfrm>
                <a:off x="619484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09" name="Google Shape;909;p47"/>
              <p:cNvSpPr/>
              <p:nvPr/>
            </p:nvSpPr>
            <p:spPr>
              <a:xfrm>
                <a:off x="6141877" y="4267506"/>
                <a:ext cx="2574900" cy="623100"/>
              </a:xfrm>
              <a:prstGeom prst="rect">
                <a:avLst/>
              </a:prstGeom>
              <a:noFill/>
              <a:ln>
                <a:noFill/>
              </a:ln>
            </p:spPr>
            <p:txBody>
              <a:bodyPr spcFirstLastPara="1" wrap="square" lIns="121875" tIns="121875" rIns="121875" bIns="1218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359FF"/>
                    </a:solidFill>
                    <a:latin typeface="DM Sans"/>
                    <a:ea typeface="DM Sans"/>
                    <a:cs typeface="DM Sans"/>
                    <a:sym typeface="DM Sans"/>
                  </a:rPr>
                  <a:t>Discoverable</a:t>
                </a:r>
                <a:endParaRPr sz="1800" b="1" i="0" u="none" strike="noStrike" cap="none">
                  <a:solidFill>
                    <a:srgbClr val="4359FF"/>
                  </a:solidFill>
                  <a:latin typeface="DM Sans"/>
                  <a:ea typeface="DM Sans"/>
                  <a:cs typeface="DM Sans"/>
                  <a:sym typeface="DM Sans"/>
                </a:endParaRPr>
              </a:p>
            </p:txBody>
          </p:sp>
        </p:grpSp>
        <p:pic>
          <p:nvPicPr>
            <p:cNvPr id="910" name="Google Shape;910;p47"/>
            <p:cNvPicPr preferRelativeResize="0"/>
            <p:nvPr/>
          </p:nvPicPr>
          <p:blipFill rotWithShape="1">
            <a:blip r:embed="rId5">
              <a:alphaModFix/>
            </a:blip>
            <a:srcRect/>
            <a:stretch/>
          </p:blipFill>
          <p:spPr>
            <a:xfrm>
              <a:off x="6741429" y="2714615"/>
              <a:ext cx="1428750" cy="1428750"/>
            </a:xfrm>
            <a:prstGeom prst="rect">
              <a:avLst/>
            </a:prstGeom>
            <a:noFill/>
            <a:ln>
              <a:noFill/>
            </a:ln>
          </p:spPr>
        </p:pic>
      </p:grpSp>
      <p:grpSp>
        <p:nvGrpSpPr>
          <p:cNvPr id="911" name="Google Shape;911;p47"/>
          <p:cNvGrpSpPr/>
          <p:nvPr/>
        </p:nvGrpSpPr>
        <p:grpSpPr>
          <a:xfrm>
            <a:off x="6294609" y="1803400"/>
            <a:ext cx="2574900" cy="3990300"/>
            <a:chOff x="8917645" y="1803400"/>
            <a:chExt cx="2574900" cy="3990300"/>
          </a:xfrm>
        </p:grpSpPr>
        <p:grpSp>
          <p:nvGrpSpPr>
            <p:cNvPr id="912" name="Google Shape;912;p47"/>
            <p:cNvGrpSpPr/>
            <p:nvPr/>
          </p:nvGrpSpPr>
          <p:grpSpPr>
            <a:xfrm>
              <a:off x="8917645" y="1803400"/>
              <a:ext cx="2574900" cy="3990300"/>
              <a:chOff x="8917645" y="1993900"/>
              <a:chExt cx="2574900" cy="3990300"/>
            </a:xfrm>
          </p:grpSpPr>
          <p:sp>
            <p:nvSpPr>
              <p:cNvPr id="913" name="Google Shape;913;p47"/>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14" name="Google Shape;914;p47"/>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BF8000"/>
                    </a:solidFill>
                    <a:latin typeface="DM Sans"/>
                    <a:ea typeface="DM Sans"/>
                    <a:cs typeface="DM Sans"/>
                    <a:sym typeface="DM Sans"/>
                  </a:rPr>
                  <a:t>Usable and</a:t>
                </a:r>
                <a:br>
                  <a:rPr lang="en-US" sz="1800" b="1" i="0" u="none" strike="noStrike" cap="none">
                    <a:solidFill>
                      <a:srgbClr val="BF8000"/>
                    </a:solidFill>
                    <a:latin typeface="DM Sans"/>
                    <a:ea typeface="DM Sans"/>
                    <a:cs typeface="DM Sans"/>
                    <a:sym typeface="DM Sans"/>
                  </a:rPr>
                </a:br>
                <a:r>
                  <a:rPr lang="en-US" sz="1800" b="1" i="0" u="none" strike="noStrike" cap="none">
                    <a:solidFill>
                      <a:srgbClr val="BF8000"/>
                    </a:solidFill>
                    <a:latin typeface="DM Sans"/>
                    <a:ea typeface="DM Sans"/>
                    <a:cs typeface="DM Sans"/>
                    <a:sym typeface="DM Sans"/>
                  </a:rPr>
                  <a:t>performant</a:t>
                </a:r>
                <a:endParaRPr sz="1800" b="1" i="0" u="none" strike="noStrike" cap="none">
                  <a:solidFill>
                    <a:srgbClr val="BF8000"/>
                  </a:solidFill>
                  <a:latin typeface="DM Sans"/>
                  <a:ea typeface="DM Sans"/>
                  <a:cs typeface="DM Sans"/>
                  <a:sym typeface="DM Sans"/>
                </a:endParaRPr>
              </a:p>
            </p:txBody>
          </p:sp>
        </p:grpSp>
        <p:pic>
          <p:nvPicPr>
            <p:cNvPr id="915" name="Google Shape;915;p47"/>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pic>
        <p:nvPicPr>
          <p:cNvPr id="916" name="Google Shape;916;p47"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5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6"/>
                                        </p:tgtEl>
                                        <p:attrNameLst>
                                          <p:attrName>style.visibility</p:attrName>
                                        </p:attrNameLst>
                                      </p:cBhvr>
                                      <p:to>
                                        <p:strVal val="visible"/>
                                      </p:to>
                                    </p:set>
                                    <p:animEffect transition="in" filter="fade">
                                      <p:cBhvr>
                                        <p:cTn id="12" dur="1500"/>
                                        <p:tgtEl>
                                          <p:spTgt spid="9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1"/>
                                        </p:tgtEl>
                                        <p:attrNameLst>
                                          <p:attrName>style.visibility</p:attrName>
                                        </p:attrNameLst>
                                      </p:cBhvr>
                                      <p:to>
                                        <p:strVal val="visible"/>
                                      </p:to>
                                    </p:set>
                                    <p:animEffect transition="in" filter="fade">
                                      <p:cBhvr>
                                        <p:cTn id="17" dur="1000"/>
                                        <p:tgtEl>
                                          <p:spTgt spid="9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fade">
                                      <p:cBhvr>
                                        <p:cTn id="22"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8"/>
          <p:cNvSpPr/>
          <p:nvPr/>
        </p:nvSpPr>
        <p:spPr>
          <a:xfrm>
            <a:off x="8150316" y="1877250"/>
            <a:ext cx="34770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22" name="Google Shape;922;p48"/>
          <p:cNvSpPr/>
          <p:nvPr/>
        </p:nvSpPr>
        <p:spPr>
          <a:xfrm>
            <a:off x="296772" y="1878825"/>
            <a:ext cx="34770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23" name="Google Shape;923;p48"/>
          <p:cNvSpPr/>
          <p:nvPr/>
        </p:nvSpPr>
        <p:spPr>
          <a:xfrm>
            <a:off x="4254406" y="1879600"/>
            <a:ext cx="34770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924" name="Google Shape;924;p4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Even more on the horizon…</a:t>
            </a:r>
            <a:endParaRPr/>
          </a:p>
        </p:txBody>
      </p:sp>
      <p:sp>
        <p:nvSpPr>
          <p:cNvPr id="925" name="Google Shape;925;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926" name="Google Shape;926;p48"/>
          <p:cNvSpPr txBox="1"/>
          <p:nvPr/>
        </p:nvSpPr>
        <p:spPr>
          <a:xfrm>
            <a:off x="4648177" y="4808600"/>
            <a:ext cx="2549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accent2"/>
                </a:solidFill>
                <a:latin typeface="DM Sans"/>
                <a:ea typeface="DM Sans"/>
                <a:cs typeface="DM Sans"/>
                <a:sym typeface="DM Sans"/>
              </a:rPr>
              <a:t>LakehouseIQ Augmented Search + Discovery</a:t>
            </a:r>
            <a:endParaRPr sz="1800">
              <a:solidFill>
                <a:schemeClr val="accent2"/>
              </a:solidFill>
              <a:latin typeface="DM Sans"/>
              <a:ea typeface="DM Sans"/>
              <a:cs typeface="DM Sans"/>
              <a:sym typeface="DM Sans"/>
            </a:endParaRPr>
          </a:p>
        </p:txBody>
      </p:sp>
      <p:pic>
        <p:nvPicPr>
          <p:cNvPr id="927" name="Google Shape;927;p48"/>
          <p:cNvPicPr preferRelativeResize="0"/>
          <p:nvPr/>
        </p:nvPicPr>
        <p:blipFill rotWithShape="1">
          <a:blip r:embed="rId3">
            <a:alphaModFix/>
          </a:blip>
          <a:srcRect l="3914" t="5221" r="27172" b="7457"/>
          <a:stretch/>
        </p:blipFill>
        <p:spPr>
          <a:xfrm>
            <a:off x="4581003" y="2234875"/>
            <a:ext cx="2843547" cy="2286351"/>
          </a:xfrm>
          <a:prstGeom prst="rect">
            <a:avLst/>
          </a:prstGeom>
          <a:noFill/>
          <a:ln>
            <a:noFill/>
          </a:ln>
          <a:effectLst>
            <a:outerShdw blurRad="57150" dist="19050" dir="5400000" algn="bl" rotWithShape="0">
              <a:srgbClr val="000000">
                <a:alpha val="50000"/>
              </a:srgbClr>
            </a:outerShdw>
          </a:effectLst>
        </p:spPr>
      </p:pic>
      <p:pic>
        <p:nvPicPr>
          <p:cNvPr id="928" name="Google Shape;928;p48"/>
          <p:cNvPicPr preferRelativeResize="0"/>
          <p:nvPr/>
        </p:nvPicPr>
        <p:blipFill rotWithShape="1">
          <a:blip r:embed="rId4">
            <a:alphaModFix/>
          </a:blip>
          <a:srcRect r="32088"/>
          <a:stretch/>
        </p:blipFill>
        <p:spPr>
          <a:xfrm>
            <a:off x="8332893" y="2272143"/>
            <a:ext cx="3137933" cy="2286351"/>
          </a:xfrm>
          <a:prstGeom prst="rect">
            <a:avLst/>
          </a:prstGeom>
          <a:noFill/>
          <a:ln>
            <a:noFill/>
          </a:ln>
          <a:effectLst>
            <a:outerShdw blurRad="57150" dist="19050" dir="5400000" algn="bl" rotWithShape="0">
              <a:srgbClr val="000000">
                <a:alpha val="50000"/>
              </a:srgbClr>
            </a:outerShdw>
          </a:effectLst>
        </p:spPr>
      </p:pic>
      <p:sp>
        <p:nvSpPr>
          <p:cNvPr id="929" name="Google Shape;929;p48"/>
          <p:cNvSpPr txBox="1"/>
          <p:nvPr/>
        </p:nvSpPr>
        <p:spPr>
          <a:xfrm>
            <a:off x="8441138" y="4959900"/>
            <a:ext cx="2957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accent2"/>
                </a:solidFill>
                <a:latin typeface="DM Sans"/>
                <a:ea typeface="DM Sans"/>
                <a:cs typeface="DM Sans"/>
                <a:sym typeface="DM Sans"/>
              </a:rPr>
              <a:t>Governance Portal</a:t>
            </a:r>
            <a:endParaRPr sz="1800">
              <a:latin typeface="DM Sans"/>
              <a:ea typeface="DM Sans"/>
              <a:cs typeface="DM Sans"/>
              <a:sym typeface="DM Sans"/>
            </a:endParaRPr>
          </a:p>
        </p:txBody>
      </p:sp>
      <p:pic>
        <p:nvPicPr>
          <p:cNvPr id="930" name="Google Shape;930;p48"/>
          <p:cNvPicPr preferRelativeResize="0"/>
          <p:nvPr/>
        </p:nvPicPr>
        <p:blipFill>
          <a:blip r:embed="rId5">
            <a:alphaModFix/>
          </a:blip>
          <a:stretch>
            <a:fillRect/>
          </a:stretch>
        </p:blipFill>
        <p:spPr>
          <a:xfrm>
            <a:off x="505745" y="2054171"/>
            <a:ext cx="3059045" cy="2650877"/>
          </a:xfrm>
          <a:prstGeom prst="rect">
            <a:avLst/>
          </a:prstGeom>
          <a:noFill/>
          <a:ln>
            <a:noFill/>
          </a:ln>
        </p:spPr>
      </p:pic>
      <p:sp>
        <p:nvSpPr>
          <p:cNvPr id="931" name="Google Shape;931;p48"/>
          <p:cNvSpPr txBox="1"/>
          <p:nvPr/>
        </p:nvSpPr>
        <p:spPr>
          <a:xfrm>
            <a:off x="490988" y="4957525"/>
            <a:ext cx="3138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accent2"/>
                </a:solidFill>
                <a:latin typeface="DM Sans"/>
                <a:ea typeface="DM Sans"/>
                <a:cs typeface="DM Sans"/>
                <a:sym typeface="DM Sans"/>
              </a:rPr>
              <a:t>Auto Tag + Mask</a:t>
            </a:r>
            <a:endParaRPr sz="1800">
              <a:latin typeface="DM Sans"/>
              <a:ea typeface="DM Sans"/>
              <a:cs typeface="DM Sans"/>
              <a:sym typeface="DM Sans"/>
            </a:endParaRPr>
          </a:p>
        </p:txBody>
      </p:sp>
      <p:pic>
        <p:nvPicPr>
          <p:cNvPr id="932" name="Google Shape;932;p48" descr="A cartoon of a person wearing goggles&#10;&#10;Description automatically generated"/>
          <p:cNvPicPr preferRelativeResize="0"/>
          <p:nvPr/>
        </p:nvPicPr>
        <p:blipFill>
          <a:blip r:embed="rId6">
            <a:alphaModFix/>
          </a:blip>
          <a:stretch>
            <a:fillRect/>
          </a:stretch>
        </p:blipFill>
        <p:spPr>
          <a:xfrm>
            <a:off x="10819650" y="102450"/>
            <a:ext cx="1148550" cy="5024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749245" y="535598"/>
            <a:ext cx="10512600" cy="58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3700">
                <a:latin typeface="DM Sans Medium"/>
                <a:ea typeface="DM Sans Medium"/>
                <a:cs typeface="DM Sans Medium"/>
                <a:sym typeface="DM Sans Medium"/>
              </a:rPr>
              <a:t>Databricks unifies governance for data and AI</a:t>
            </a:r>
            <a:endParaRPr sz="3700">
              <a:latin typeface="DM Sans Medium"/>
              <a:ea typeface="DM Sans Medium"/>
              <a:cs typeface="DM Sans Medium"/>
              <a:sym typeface="DM Sans Medium"/>
            </a:endParaRPr>
          </a:p>
        </p:txBody>
      </p:sp>
      <p:sp>
        <p:nvSpPr>
          <p:cNvPr id="261" name="Google Shape;261;p22"/>
          <p:cNvSpPr/>
          <p:nvPr/>
        </p:nvSpPr>
        <p:spPr>
          <a:xfrm>
            <a:off x="776677" y="1292669"/>
            <a:ext cx="2400300" cy="5029800"/>
          </a:xfrm>
          <a:prstGeom prst="rect">
            <a:avLst/>
          </a:prstGeom>
          <a:noFill/>
          <a:ln w="25400" cap="flat" cmpd="sng">
            <a:solidFill>
              <a:srgbClr val="133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22"/>
          <p:cNvSpPr txBox="1"/>
          <p:nvPr/>
        </p:nvSpPr>
        <p:spPr>
          <a:xfrm>
            <a:off x="9060265" y="2679465"/>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lake</a:t>
            </a:r>
            <a:endParaRPr sz="1200" b="0" i="0" u="none" strike="noStrike" cap="none">
              <a:solidFill>
                <a:schemeClr val="dk1"/>
              </a:solidFill>
              <a:latin typeface="DM Sans"/>
              <a:ea typeface="DM Sans"/>
              <a:cs typeface="DM Sans"/>
              <a:sym typeface="DM Sans"/>
            </a:endParaRPr>
          </a:p>
        </p:txBody>
      </p:sp>
      <p:sp>
        <p:nvSpPr>
          <p:cNvPr id="263" name="Google Shape;263;p22"/>
          <p:cNvSpPr txBox="1"/>
          <p:nvPr/>
        </p:nvSpPr>
        <p:spPr>
          <a:xfrm>
            <a:off x="8990965" y="3672284"/>
            <a:ext cx="14724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warehouse</a:t>
            </a:r>
            <a:endParaRPr sz="1200" b="0" i="0" u="none" strike="noStrike" cap="none">
              <a:solidFill>
                <a:schemeClr val="dk1"/>
              </a:solidFill>
              <a:latin typeface="DM Sans"/>
              <a:ea typeface="DM Sans"/>
              <a:cs typeface="DM Sans"/>
              <a:sym typeface="DM Sans"/>
            </a:endParaRPr>
          </a:p>
        </p:txBody>
      </p:sp>
      <p:sp>
        <p:nvSpPr>
          <p:cNvPr id="264" name="Google Shape;264;p22"/>
          <p:cNvSpPr txBox="1"/>
          <p:nvPr/>
        </p:nvSpPr>
        <p:spPr>
          <a:xfrm>
            <a:off x="8941765" y="4665103"/>
            <a:ext cx="1570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AI platform</a:t>
            </a:r>
            <a:endParaRPr sz="1200" b="0" i="0" u="none" strike="noStrike" cap="none">
              <a:solidFill>
                <a:schemeClr val="dk1"/>
              </a:solidFill>
              <a:latin typeface="DM Sans"/>
              <a:ea typeface="DM Sans"/>
              <a:cs typeface="DM Sans"/>
              <a:sym typeface="DM Sans"/>
            </a:endParaRPr>
          </a:p>
        </p:txBody>
      </p:sp>
      <p:sp>
        <p:nvSpPr>
          <p:cNvPr id="265" name="Google Shape;265;p22"/>
          <p:cNvSpPr txBox="1"/>
          <p:nvPr/>
        </p:nvSpPr>
        <p:spPr>
          <a:xfrm>
            <a:off x="8941765" y="5657922"/>
            <a:ext cx="1570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BI dashboards</a:t>
            </a:r>
            <a:endParaRPr sz="1200" b="0" i="0" u="none" strike="noStrike" cap="none">
              <a:solidFill>
                <a:schemeClr val="dk1"/>
              </a:solidFill>
              <a:latin typeface="DM Sans"/>
              <a:ea typeface="DM Sans"/>
              <a:cs typeface="DM Sans"/>
              <a:sym typeface="DM Sans"/>
            </a:endParaRPr>
          </a:p>
        </p:txBody>
      </p:sp>
      <p:sp>
        <p:nvSpPr>
          <p:cNvPr id="266" name="Google Shape;266;p22"/>
          <p:cNvSpPr txBox="1"/>
          <p:nvPr/>
        </p:nvSpPr>
        <p:spPr>
          <a:xfrm>
            <a:off x="1309990" y="4822774"/>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scientist</a:t>
            </a:r>
            <a:endParaRPr sz="1200" b="0" i="0" u="none" strike="noStrike" cap="none">
              <a:solidFill>
                <a:schemeClr val="dk1"/>
              </a:solidFill>
              <a:latin typeface="DM Sans"/>
              <a:ea typeface="DM Sans"/>
              <a:cs typeface="DM Sans"/>
              <a:sym typeface="DM Sans"/>
            </a:endParaRPr>
          </a:p>
        </p:txBody>
      </p:sp>
      <p:sp>
        <p:nvSpPr>
          <p:cNvPr id="267" name="Google Shape;267;p22"/>
          <p:cNvSpPr txBox="1"/>
          <p:nvPr/>
        </p:nvSpPr>
        <p:spPr>
          <a:xfrm>
            <a:off x="1309990" y="3829955"/>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engineer</a:t>
            </a:r>
            <a:endParaRPr sz="1200" b="0" i="0" u="none" strike="noStrike" cap="none">
              <a:solidFill>
                <a:schemeClr val="dk1"/>
              </a:solidFill>
              <a:latin typeface="DM Sans"/>
              <a:ea typeface="DM Sans"/>
              <a:cs typeface="DM Sans"/>
              <a:sym typeface="DM Sans"/>
            </a:endParaRPr>
          </a:p>
        </p:txBody>
      </p:sp>
      <p:sp>
        <p:nvSpPr>
          <p:cNvPr id="268" name="Google Shape;268;p22"/>
          <p:cNvSpPr txBox="1"/>
          <p:nvPr/>
        </p:nvSpPr>
        <p:spPr>
          <a:xfrm>
            <a:off x="1309990" y="2837136"/>
            <a:ext cx="13338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Data analyst</a:t>
            </a:r>
            <a:endParaRPr sz="1200" b="0" i="0" u="none" strike="noStrike" cap="none">
              <a:solidFill>
                <a:schemeClr val="dk1"/>
              </a:solidFill>
              <a:latin typeface="DM Sans"/>
              <a:ea typeface="DM Sans"/>
              <a:cs typeface="DM Sans"/>
              <a:sym typeface="DM Sans"/>
            </a:endParaRPr>
          </a:p>
        </p:txBody>
      </p:sp>
      <p:sp>
        <p:nvSpPr>
          <p:cNvPr id="269" name="Google Shape;269;p22"/>
          <p:cNvSpPr txBox="1"/>
          <p:nvPr/>
        </p:nvSpPr>
        <p:spPr>
          <a:xfrm>
            <a:off x="873190" y="1304711"/>
            <a:ext cx="2207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DM Sans"/>
                <a:ea typeface="DM Sans"/>
                <a:cs typeface="DM Sans"/>
                <a:sym typeface="DM Sans"/>
              </a:rPr>
              <a:t>Data consumers</a:t>
            </a:r>
            <a:endParaRPr sz="2000" b="0" i="0" u="none" strike="noStrike" cap="none">
              <a:solidFill>
                <a:schemeClr val="dk2"/>
              </a:solidFill>
              <a:latin typeface="DM Sans"/>
              <a:ea typeface="DM Sans"/>
              <a:cs typeface="DM Sans"/>
              <a:sym typeface="DM Sans"/>
            </a:endParaRPr>
          </a:p>
        </p:txBody>
      </p:sp>
      <p:sp>
        <p:nvSpPr>
          <p:cNvPr id="270" name="Google Shape;270;p22"/>
          <p:cNvSpPr txBox="1"/>
          <p:nvPr/>
        </p:nvSpPr>
        <p:spPr>
          <a:xfrm>
            <a:off x="1196584" y="5815593"/>
            <a:ext cx="1560600" cy="446100"/>
          </a:xfrm>
          <a:prstGeom prst="rect">
            <a:avLst/>
          </a:prstGeom>
          <a:noFill/>
          <a:ln>
            <a:noFill/>
          </a:ln>
        </p:spPr>
        <p:txBody>
          <a:bodyPr spcFirstLastPara="1" wrap="square" lIns="129400" tIns="129400" rIns="129400" bIns="1294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DM Sans"/>
                <a:ea typeface="DM Sans"/>
                <a:cs typeface="DM Sans"/>
                <a:sym typeface="DM Sans"/>
              </a:rPr>
              <a:t>ML Practitioners</a:t>
            </a:r>
            <a:endParaRPr sz="1200" b="0" i="0" u="none" strike="noStrike" cap="none">
              <a:solidFill>
                <a:schemeClr val="dk1"/>
              </a:solidFill>
              <a:latin typeface="DM Sans"/>
              <a:ea typeface="DM Sans"/>
              <a:cs typeface="DM Sans"/>
              <a:sym typeface="DM Sans"/>
            </a:endParaRPr>
          </a:p>
        </p:txBody>
      </p:sp>
      <p:sp>
        <p:nvSpPr>
          <p:cNvPr id="271" name="Google Shape;271;p22"/>
          <p:cNvSpPr/>
          <p:nvPr/>
        </p:nvSpPr>
        <p:spPr>
          <a:xfrm>
            <a:off x="1806282" y="250302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 name="Google Shape;272;p22"/>
          <p:cNvSpPr/>
          <p:nvPr/>
        </p:nvSpPr>
        <p:spPr>
          <a:xfrm>
            <a:off x="1806282" y="348109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 name="Google Shape;273;p22"/>
          <p:cNvSpPr/>
          <p:nvPr/>
        </p:nvSpPr>
        <p:spPr>
          <a:xfrm>
            <a:off x="1806282" y="4459163"/>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 name="Google Shape;274;p22"/>
          <p:cNvSpPr/>
          <p:nvPr/>
        </p:nvSpPr>
        <p:spPr>
          <a:xfrm>
            <a:off x="1806282" y="5437232"/>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75" name="Google Shape;275;p22"/>
          <p:cNvGrpSpPr/>
          <p:nvPr/>
        </p:nvGrpSpPr>
        <p:grpSpPr>
          <a:xfrm>
            <a:off x="9446055" y="2227932"/>
            <a:ext cx="562220" cy="468747"/>
            <a:chOff x="5562859" y="2435817"/>
            <a:chExt cx="562220" cy="468747"/>
          </a:xfrm>
        </p:grpSpPr>
        <p:sp>
          <p:nvSpPr>
            <p:cNvPr id="276" name="Google Shape;276;p22"/>
            <p:cNvSpPr/>
            <p:nvPr/>
          </p:nvSpPr>
          <p:spPr>
            <a:xfrm>
              <a:off x="5571733" y="2435817"/>
              <a:ext cx="548565" cy="259270"/>
            </a:xfrm>
            <a:custGeom>
              <a:avLst/>
              <a:gdLst/>
              <a:ahLst/>
              <a:cxnLst/>
              <a:rect l="l" t="t" r="r" b="b"/>
              <a:pathLst>
                <a:path w="548565" h="259270" extrusionOk="0">
                  <a:moveTo>
                    <a:pt x="13793" y="259271"/>
                  </a:moveTo>
                  <a:lnTo>
                    <a:pt x="13793" y="233523"/>
                  </a:lnTo>
                  <a:cubicBezTo>
                    <a:pt x="21160" y="236183"/>
                    <a:pt x="28951" y="237476"/>
                    <a:pt x="36783" y="237339"/>
                  </a:cubicBezTo>
                  <a:cubicBezTo>
                    <a:pt x="58852" y="237339"/>
                    <a:pt x="70347" y="228741"/>
                    <a:pt x="80508" y="221155"/>
                  </a:cubicBezTo>
                  <a:cubicBezTo>
                    <a:pt x="90669" y="213568"/>
                    <a:pt x="98439" y="207683"/>
                    <a:pt x="115957" y="207683"/>
                  </a:cubicBezTo>
                  <a:cubicBezTo>
                    <a:pt x="133475" y="207683"/>
                    <a:pt x="141751" y="213936"/>
                    <a:pt x="151406" y="221155"/>
                  </a:cubicBezTo>
                  <a:cubicBezTo>
                    <a:pt x="161061" y="228373"/>
                    <a:pt x="173016" y="237339"/>
                    <a:pt x="195131" y="237339"/>
                  </a:cubicBezTo>
                  <a:cubicBezTo>
                    <a:pt x="217247" y="237339"/>
                    <a:pt x="228695" y="228741"/>
                    <a:pt x="238856" y="221155"/>
                  </a:cubicBezTo>
                  <a:cubicBezTo>
                    <a:pt x="249018" y="213568"/>
                    <a:pt x="256788" y="207683"/>
                    <a:pt x="274260" y="207683"/>
                  </a:cubicBezTo>
                  <a:cubicBezTo>
                    <a:pt x="291731" y="207683"/>
                    <a:pt x="300053" y="213936"/>
                    <a:pt x="309709" y="221155"/>
                  </a:cubicBezTo>
                  <a:cubicBezTo>
                    <a:pt x="319364" y="228373"/>
                    <a:pt x="331318" y="237339"/>
                    <a:pt x="353434" y="237339"/>
                  </a:cubicBezTo>
                  <a:cubicBezTo>
                    <a:pt x="375549" y="237339"/>
                    <a:pt x="386998" y="228741"/>
                    <a:pt x="397159" y="221155"/>
                  </a:cubicBezTo>
                  <a:cubicBezTo>
                    <a:pt x="407320" y="213568"/>
                    <a:pt x="415091" y="207683"/>
                    <a:pt x="432608" y="207683"/>
                  </a:cubicBezTo>
                  <a:cubicBezTo>
                    <a:pt x="450126" y="207683"/>
                    <a:pt x="458402" y="213936"/>
                    <a:pt x="468057" y="221155"/>
                  </a:cubicBezTo>
                  <a:cubicBezTo>
                    <a:pt x="477713" y="228373"/>
                    <a:pt x="489667" y="237339"/>
                    <a:pt x="511783" y="237339"/>
                  </a:cubicBezTo>
                  <a:cubicBezTo>
                    <a:pt x="519618" y="237478"/>
                    <a:pt x="527412" y="236169"/>
                    <a:pt x="534772" y="233477"/>
                  </a:cubicBezTo>
                  <a:lnTo>
                    <a:pt x="534772" y="259225"/>
                  </a:lnTo>
                  <a:lnTo>
                    <a:pt x="548565" y="259225"/>
                  </a:lnTo>
                  <a:lnTo>
                    <a:pt x="548565" y="17472"/>
                  </a:lnTo>
                  <a:lnTo>
                    <a:pt x="538634" y="22345"/>
                  </a:lnTo>
                  <a:cubicBezTo>
                    <a:pt x="530236" y="26396"/>
                    <a:pt x="521166" y="28874"/>
                    <a:pt x="511875" y="29656"/>
                  </a:cubicBezTo>
                  <a:cubicBezTo>
                    <a:pt x="494357" y="29656"/>
                    <a:pt x="486035" y="23403"/>
                    <a:pt x="476425" y="16184"/>
                  </a:cubicBezTo>
                  <a:cubicBezTo>
                    <a:pt x="466816" y="8966"/>
                    <a:pt x="454770" y="0"/>
                    <a:pt x="432700" y="0"/>
                  </a:cubicBezTo>
                  <a:cubicBezTo>
                    <a:pt x="410631" y="0"/>
                    <a:pt x="399090" y="8598"/>
                    <a:pt x="388975" y="16184"/>
                  </a:cubicBezTo>
                  <a:cubicBezTo>
                    <a:pt x="378860" y="23771"/>
                    <a:pt x="370998" y="29656"/>
                    <a:pt x="353526" y="29656"/>
                  </a:cubicBezTo>
                  <a:cubicBezTo>
                    <a:pt x="336054" y="29656"/>
                    <a:pt x="327410" y="23403"/>
                    <a:pt x="317801" y="16184"/>
                  </a:cubicBezTo>
                  <a:cubicBezTo>
                    <a:pt x="308191" y="8966"/>
                    <a:pt x="296145" y="0"/>
                    <a:pt x="274076" y="0"/>
                  </a:cubicBezTo>
                  <a:cubicBezTo>
                    <a:pt x="252006" y="0"/>
                    <a:pt x="240512" y="8598"/>
                    <a:pt x="230396" y="16184"/>
                  </a:cubicBezTo>
                  <a:cubicBezTo>
                    <a:pt x="220281" y="23771"/>
                    <a:pt x="212465" y="29656"/>
                    <a:pt x="194947" y="29656"/>
                  </a:cubicBezTo>
                  <a:cubicBezTo>
                    <a:pt x="177430" y="29656"/>
                    <a:pt x="169108" y="23403"/>
                    <a:pt x="159498" y="16184"/>
                  </a:cubicBezTo>
                  <a:cubicBezTo>
                    <a:pt x="149889" y="8966"/>
                    <a:pt x="137842" y="0"/>
                    <a:pt x="115911" y="0"/>
                  </a:cubicBezTo>
                  <a:cubicBezTo>
                    <a:pt x="93979" y="0"/>
                    <a:pt x="82347" y="8598"/>
                    <a:pt x="72186" y="16184"/>
                  </a:cubicBezTo>
                  <a:cubicBezTo>
                    <a:pt x="62025" y="23771"/>
                    <a:pt x="54208" y="29656"/>
                    <a:pt x="36737" y="29656"/>
                  </a:cubicBezTo>
                  <a:cubicBezTo>
                    <a:pt x="27509" y="30017"/>
                    <a:pt x="18384" y="27615"/>
                    <a:pt x="10529" y="22759"/>
                  </a:cubicBezTo>
                  <a:lnTo>
                    <a:pt x="0" y="16276"/>
                  </a:lnTo>
                  <a:lnTo>
                    <a:pt x="0" y="259271"/>
                  </a:lnTo>
                  <a:close/>
                  <a:moveTo>
                    <a:pt x="534312" y="153797"/>
                  </a:moveTo>
                  <a:cubicBezTo>
                    <a:pt x="527204" y="157414"/>
                    <a:pt x="519294" y="159170"/>
                    <a:pt x="511323" y="158900"/>
                  </a:cubicBezTo>
                  <a:cubicBezTo>
                    <a:pt x="493805" y="158900"/>
                    <a:pt x="485483" y="152693"/>
                    <a:pt x="475874" y="145475"/>
                  </a:cubicBezTo>
                  <a:cubicBezTo>
                    <a:pt x="466264" y="138256"/>
                    <a:pt x="454218" y="129245"/>
                    <a:pt x="432148" y="129245"/>
                  </a:cubicBezTo>
                  <a:cubicBezTo>
                    <a:pt x="410079" y="129245"/>
                    <a:pt x="398538" y="137888"/>
                    <a:pt x="388423" y="145475"/>
                  </a:cubicBezTo>
                  <a:cubicBezTo>
                    <a:pt x="378308" y="153061"/>
                    <a:pt x="370446" y="158900"/>
                    <a:pt x="352974" y="158900"/>
                  </a:cubicBezTo>
                  <a:cubicBezTo>
                    <a:pt x="335502" y="158900"/>
                    <a:pt x="327410" y="152693"/>
                    <a:pt x="317801" y="145475"/>
                  </a:cubicBezTo>
                  <a:cubicBezTo>
                    <a:pt x="308191" y="138256"/>
                    <a:pt x="296145" y="129245"/>
                    <a:pt x="274076" y="129245"/>
                  </a:cubicBezTo>
                  <a:cubicBezTo>
                    <a:pt x="252006" y="129245"/>
                    <a:pt x="240512" y="137705"/>
                    <a:pt x="230396" y="145475"/>
                  </a:cubicBezTo>
                  <a:cubicBezTo>
                    <a:pt x="220281" y="153245"/>
                    <a:pt x="212465" y="158900"/>
                    <a:pt x="194947" y="158900"/>
                  </a:cubicBezTo>
                  <a:cubicBezTo>
                    <a:pt x="177430" y="158900"/>
                    <a:pt x="169108" y="152693"/>
                    <a:pt x="159498" y="145475"/>
                  </a:cubicBezTo>
                  <a:cubicBezTo>
                    <a:pt x="149889" y="138256"/>
                    <a:pt x="137842" y="129245"/>
                    <a:pt x="115911" y="129245"/>
                  </a:cubicBezTo>
                  <a:cubicBezTo>
                    <a:pt x="93979" y="129245"/>
                    <a:pt x="82163" y="137705"/>
                    <a:pt x="72048" y="145475"/>
                  </a:cubicBezTo>
                  <a:cubicBezTo>
                    <a:pt x="61933" y="153245"/>
                    <a:pt x="54070" y="158900"/>
                    <a:pt x="36599" y="158900"/>
                  </a:cubicBezTo>
                  <a:cubicBezTo>
                    <a:pt x="28633" y="159166"/>
                    <a:pt x="20728" y="157427"/>
                    <a:pt x="13610" y="153843"/>
                  </a:cubicBezTo>
                  <a:lnTo>
                    <a:pt x="13610" y="104232"/>
                  </a:lnTo>
                  <a:cubicBezTo>
                    <a:pt x="20974" y="106908"/>
                    <a:pt x="28764" y="108217"/>
                    <a:pt x="36599" y="108095"/>
                  </a:cubicBezTo>
                  <a:cubicBezTo>
                    <a:pt x="58668" y="108095"/>
                    <a:pt x="70163" y="99451"/>
                    <a:pt x="80324" y="91864"/>
                  </a:cubicBezTo>
                  <a:cubicBezTo>
                    <a:pt x="90485" y="84278"/>
                    <a:pt x="98255" y="78439"/>
                    <a:pt x="115773" y="78439"/>
                  </a:cubicBezTo>
                  <a:cubicBezTo>
                    <a:pt x="133291" y="78439"/>
                    <a:pt x="141567" y="84646"/>
                    <a:pt x="151222" y="91864"/>
                  </a:cubicBezTo>
                  <a:cubicBezTo>
                    <a:pt x="160877" y="99083"/>
                    <a:pt x="172832" y="108095"/>
                    <a:pt x="194947" y="108095"/>
                  </a:cubicBezTo>
                  <a:cubicBezTo>
                    <a:pt x="217063" y="108095"/>
                    <a:pt x="228511" y="99451"/>
                    <a:pt x="238672" y="91864"/>
                  </a:cubicBezTo>
                  <a:cubicBezTo>
                    <a:pt x="248834" y="84278"/>
                    <a:pt x="256604" y="78439"/>
                    <a:pt x="274076" y="78439"/>
                  </a:cubicBezTo>
                  <a:cubicBezTo>
                    <a:pt x="291547" y="78439"/>
                    <a:pt x="299823" y="84646"/>
                    <a:pt x="309525" y="91726"/>
                  </a:cubicBezTo>
                  <a:cubicBezTo>
                    <a:pt x="319226" y="98807"/>
                    <a:pt x="331135" y="107957"/>
                    <a:pt x="353250" y="107957"/>
                  </a:cubicBezTo>
                  <a:cubicBezTo>
                    <a:pt x="375365" y="107957"/>
                    <a:pt x="386814" y="99313"/>
                    <a:pt x="396975" y="91726"/>
                  </a:cubicBezTo>
                  <a:cubicBezTo>
                    <a:pt x="407136" y="84140"/>
                    <a:pt x="414907" y="78301"/>
                    <a:pt x="432424" y="78301"/>
                  </a:cubicBezTo>
                  <a:cubicBezTo>
                    <a:pt x="449942" y="78301"/>
                    <a:pt x="458218" y="84508"/>
                    <a:pt x="467874" y="91726"/>
                  </a:cubicBezTo>
                  <a:cubicBezTo>
                    <a:pt x="477529" y="98945"/>
                    <a:pt x="489483" y="107957"/>
                    <a:pt x="511599" y="107957"/>
                  </a:cubicBezTo>
                  <a:cubicBezTo>
                    <a:pt x="519439" y="108104"/>
                    <a:pt x="527237" y="106778"/>
                    <a:pt x="534588" y="104049"/>
                  </a:cubicBezTo>
                  <a:close/>
                  <a:moveTo>
                    <a:pt x="511323" y="223546"/>
                  </a:moveTo>
                  <a:cubicBezTo>
                    <a:pt x="493805" y="223546"/>
                    <a:pt x="485483" y="217339"/>
                    <a:pt x="475874" y="210120"/>
                  </a:cubicBezTo>
                  <a:cubicBezTo>
                    <a:pt x="466264" y="202902"/>
                    <a:pt x="454218" y="193890"/>
                    <a:pt x="432148" y="193890"/>
                  </a:cubicBezTo>
                  <a:cubicBezTo>
                    <a:pt x="410079" y="193890"/>
                    <a:pt x="398538" y="202488"/>
                    <a:pt x="388423" y="210120"/>
                  </a:cubicBezTo>
                  <a:cubicBezTo>
                    <a:pt x="378308" y="217752"/>
                    <a:pt x="370446" y="223546"/>
                    <a:pt x="352974" y="223546"/>
                  </a:cubicBezTo>
                  <a:cubicBezTo>
                    <a:pt x="335502" y="223546"/>
                    <a:pt x="327410" y="217339"/>
                    <a:pt x="317801" y="210120"/>
                  </a:cubicBezTo>
                  <a:cubicBezTo>
                    <a:pt x="308191" y="202902"/>
                    <a:pt x="296145" y="193890"/>
                    <a:pt x="274076" y="193890"/>
                  </a:cubicBezTo>
                  <a:cubicBezTo>
                    <a:pt x="252006" y="193890"/>
                    <a:pt x="240512" y="202488"/>
                    <a:pt x="230396" y="210074"/>
                  </a:cubicBezTo>
                  <a:cubicBezTo>
                    <a:pt x="220281" y="217660"/>
                    <a:pt x="212465" y="223546"/>
                    <a:pt x="194947" y="223546"/>
                  </a:cubicBezTo>
                  <a:cubicBezTo>
                    <a:pt x="177430" y="223546"/>
                    <a:pt x="169108" y="217339"/>
                    <a:pt x="159498" y="210120"/>
                  </a:cubicBezTo>
                  <a:cubicBezTo>
                    <a:pt x="149889" y="202902"/>
                    <a:pt x="137842" y="193890"/>
                    <a:pt x="115911" y="193890"/>
                  </a:cubicBezTo>
                  <a:cubicBezTo>
                    <a:pt x="93979" y="193890"/>
                    <a:pt x="82347" y="202488"/>
                    <a:pt x="72186" y="210120"/>
                  </a:cubicBezTo>
                  <a:cubicBezTo>
                    <a:pt x="62025" y="217752"/>
                    <a:pt x="54208" y="223546"/>
                    <a:pt x="36737" y="223546"/>
                  </a:cubicBezTo>
                  <a:cubicBezTo>
                    <a:pt x="28771" y="223812"/>
                    <a:pt x="20866" y="222072"/>
                    <a:pt x="13747" y="218488"/>
                  </a:cubicBezTo>
                  <a:lnTo>
                    <a:pt x="13747" y="168878"/>
                  </a:lnTo>
                  <a:cubicBezTo>
                    <a:pt x="21114" y="171538"/>
                    <a:pt x="28905" y="172831"/>
                    <a:pt x="36737" y="172694"/>
                  </a:cubicBezTo>
                  <a:cubicBezTo>
                    <a:pt x="58806" y="172694"/>
                    <a:pt x="70301" y="164096"/>
                    <a:pt x="80462" y="156510"/>
                  </a:cubicBezTo>
                  <a:cubicBezTo>
                    <a:pt x="90623" y="148923"/>
                    <a:pt x="98393" y="143038"/>
                    <a:pt x="115911" y="143038"/>
                  </a:cubicBezTo>
                  <a:cubicBezTo>
                    <a:pt x="133429" y="143038"/>
                    <a:pt x="141705" y="149291"/>
                    <a:pt x="151360" y="156510"/>
                  </a:cubicBezTo>
                  <a:cubicBezTo>
                    <a:pt x="161015" y="163728"/>
                    <a:pt x="172970" y="172694"/>
                    <a:pt x="195085" y="172694"/>
                  </a:cubicBezTo>
                  <a:cubicBezTo>
                    <a:pt x="217201" y="172694"/>
                    <a:pt x="228649" y="164096"/>
                    <a:pt x="238810" y="156510"/>
                  </a:cubicBezTo>
                  <a:cubicBezTo>
                    <a:pt x="248972" y="148923"/>
                    <a:pt x="256742" y="143038"/>
                    <a:pt x="274214" y="143038"/>
                  </a:cubicBezTo>
                  <a:cubicBezTo>
                    <a:pt x="291685" y="143038"/>
                    <a:pt x="300007" y="149291"/>
                    <a:pt x="309663" y="156510"/>
                  </a:cubicBezTo>
                  <a:cubicBezTo>
                    <a:pt x="319318" y="163728"/>
                    <a:pt x="331272" y="172694"/>
                    <a:pt x="353388" y="172694"/>
                  </a:cubicBezTo>
                  <a:cubicBezTo>
                    <a:pt x="375503" y="172694"/>
                    <a:pt x="386952" y="164096"/>
                    <a:pt x="397113" y="156510"/>
                  </a:cubicBezTo>
                  <a:cubicBezTo>
                    <a:pt x="407274" y="148923"/>
                    <a:pt x="415045" y="143038"/>
                    <a:pt x="432562" y="143038"/>
                  </a:cubicBezTo>
                  <a:cubicBezTo>
                    <a:pt x="450080" y="143038"/>
                    <a:pt x="458356" y="149291"/>
                    <a:pt x="468011" y="156510"/>
                  </a:cubicBezTo>
                  <a:cubicBezTo>
                    <a:pt x="477667" y="163728"/>
                    <a:pt x="489621" y="172694"/>
                    <a:pt x="511737" y="172694"/>
                  </a:cubicBezTo>
                  <a:cubicBezTo>
                    <a:pt x="519572" y="172833"/>
                    <a:pt x="527366" y="171524"/>
                    <a:pt x="534726" y="168832"/>
                  </a:cubicBezTo>
                  <a:lnTo>
                    <a:pt x="534726" y="218396"/>
                  </a:lnTo>
                  <a:cubicBezTo>
                    <a:pt x="527581" y="222054"/>
                    <a:pt x="519620" y="223827"/>
                    <a:pt x="511599" y="223546"/>
                  </a:cubicBezTo>
                  <a:close/>
                  <a:moveTo>
                    <a:pt x="36599" y="43449"/>
                  </a:moveTo>
                  <a:cubicBezTo>
                    <a:pt x="58668" y="43449"/>
                    <a:pt x="70163" y="34851"/>
                    <a:pt x="80324" y="27219"/>
                  </a:cubicBezTo>
                  <a:cubicBezTo>
                    <a:pt x="90485" y="19587"/>
                    <a:pt x="98255" y="13793"/>
                    <a:pt x="115773" y="13793"/>
                  </a:cubicBezTo>
                  <a:cubicBezTo>
                    <a:pt x="133291" y="13793"/>
                    <a:pt x="141567" y="20046"/>
                    <a:pt x="151222" y="27219"/>
                  </a:cubicBezTo>
                  <a:cubicBezTo>
                    <a:pt x="160877" y="34392"/>
                    <a:pt x="172832" y="43449"/>
                    <a:pt x="194947" y="43449"/>
                  </a:cubicBezTo>
                  <a:cubicBezTo>
                    <a:pt x="217063" y="43449"/>
                    <a:pt x="228511" y="34851"/>
                    <a:pt x="238672" y="27219"/>
                  </a:cubicBezTo>
                  <a:cubicBezTo>
                    <a:pt x="248834" y="19587"/>
                    <a:pt x="256604" y="13793"/>
                    <a:pt x="274076" y="13793"/>
                  </a:cubicBezTo>
                  <a:cubicBezTo>
                    <a:pt x="291547" y="13793"/>
                    <a:pt x="299823" y="20046"/>
                    <a:pt x="309525" y="27357"/>
                  </a:cubicBezTo>
                  <a:cubicBezTo>
                    <a:pt x="319226" y="34668"/>
                    <a:pt x="331135" y="43587"/>
                    <a:pt x="353250" y="43587"/>
                  </a:cubicBezTo>
                  <a:cubicBezTo>
                    <a:pt x="375365" y="43587"/>
                    <a:pt x="386814" y="34989"/>
                    <a:pt x="396975" y="27357"/>
                  </a:cubicBezTo>
                  <a:cubicBezTo>
                    <a:pt x="407136" y="19725"/>
                    <a:pt x="414907" y="13931"/>
                    <a:pt x="432424" y="13931"/>
                  </a:cubicBezTo>
                  <a:cubicBezTo>
                    <a:pt x="449942" y="13931"/>
                    <a:pt x="458218" y="20184"/>
                    <a:pt x="467874" y="27357"/>
                  </a:cubicBezTo>
                  <a:cubicBezTo>
                    <a:pt x="477529" y="34530"/>
                    <a:pt x="489483" y="43587"/>
                    <a:pt x="511599" y="43587"/>
                  </a:cubicBezTo>
                  <a:cubicBezTo>
                    <a:pt x="519462" y="43328"/>
                    <a:pt x="527229" y="41774"/>
                    <a:pt x="534588" y="38989"/>
                  </a:cubicBezTo>
                  <a:lnTo>
                    <a:pt x="534588" y="89152"/>
                  </a:lnTo>
                  <a:cubicBezTo>
                    <a:pt x="527484" y="92787"/>
                    <a:pt x="519574" y="94559"/>
                    <a:pt x="511599" y="94301"/>
                  </a:cubicBezTo>
                  <a:cubicBezTo>
                    <a:pt x="494081" y="94301"/>
                    <a:pt x="485759" y="88048"/>
                    <a:pt x="476150" y="80830"/>
                  </a:cubicBezTo>
                  <a:cubicBezTo>
                    <a:pt x="466540" y="73611"/>
                    <a:pt x="454494" y="64645"/>
                    <a:pt x="432424" y="64645"/>
                  </a:cubicBezTo>
                  <a:cubicBezTo>
                    <a:pt x="410355" y="64645"/>
                    <a:pt x="398814" y="73243"/>
                    <a:pt x="388699" y="80830"/>
                  </a:cubicBezTo>
                  <a:cubicBezTo>
                    <a:pt x="378584" y="88416"/>
                    <a:pt x="370722" y="94301"/>
                    <a:pt x="353250" y="94301"/>
                  </a:cubicBezTo>
                  <a:cubicBezTo>
                    <a:pt x="335778" y="94301"/>
                    <a:pt x="327410" y="88048"/>
                    <a:pt x="317801" y="80830"/>
                  </a:cubicBezTo>
                  <a:cubicBezTo>
                    <a:pt x="308191" y="73611"/>
                    <a:pt x="296145" y="64645"/>
                    <a:pt x="274076" y="64645"/>
                  </a:cubicBezTo>
                  <a:cubicBezTo>
                    <a:pt x="252006" y="64645"/>
                    <a:pt x="240512" y="73335"/>
                    <a:pt x="230396" y="80830"/>
                  </a:cubicBezTo>
                  <a:cubicBezTo>
                    <a:pt x="220281" y="88324"/>
                    <a:pt x="212465" y="94301"/>
                    <a:pt x="194947" y="94301"/>
                  </a:cubicBezTo>
                  <a:cubicBezTo>
                    <a:pt x="177430" y="94301"/>
                    <a:pt x="169108" y="88048"/>
                    <a:pt x="159498" y="80830"/>
                  </a:cubicBezTo>
                  <a:cubicBezTo>
                    <a:pt x="149889" y="73611"/>
                    <a:pt x="137842" y="64645"/>
                    <a:pt x="115911" y="64645"/>
                  </a:cubicBezTo>
                  <a:cubicBezTo>
                    <a:pt x="93979" y="64645"/>
                    <a:pt x="82163" y="73335"/>
                    <a:pt x="72048" y="80830"/>
                  </a:cubicBezTo>
                  <a:cubicBezTo>
                    <a:pt x="61933" y="88324"/>
                    <a:pt x="54070" y="94301"/>
                    <a:pt x="36599" y="94301"/>
                  </a:cubicBezTo>
                  <a:cubicBezTo>
                    <a:pt x="28627" y="94573"/>
                    <a:pt x="20717" y="92817"/>
                    <a:pt x="13610" y="89198"/>
                  </a:cubicBezTo>
                  <a:lnTo>
                    <a:pt x="13610" y="39633"/>
                  </a:lnTo>
                  <a:cubicBezTo>
                    <a:pt x="20977" y="42293"/>
                    <a:pt x="28767" y="43587"/>
                    <a:pt x="36599" y="4344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2"/>
            <p:cNvSpPr/>
            <p:nvPr/>
          </p:nvSpPr>
          <p:spPr>
            <a:xfrm>
              <a:off x="5685897" y="2821803"/>
              <a:ext cx="82760" cy="82760"/>
            </a:xfrm>
            <a:custGeom>
              <a:avLst/>
              <a:gdLst/>
              <a:ahLst/>
              <a:cxnLst/>
              <a:rect l="l" t="t" r="r" b="b"/>
              <a:pathLst>
                <a:path w="82760" h="82760" extrusionOk="0">
                  <a:moveTo>
                    <a:pt x="41380" y="0"/>
                  </a:moveTo>
                  <a:cubicBezTo>
                    <a:pt x="18527" y="0"/>
                    <a:pt x="0" y="18527"/>
                    <a:pt x="0" y="41380"/>
                  </a:cubicBezTo>
                  <a:cubicBezTo>
                    <a:pt x="0" y="64234"/>
                    <a:pt x="18527" y="82761"/>
                    <a:pt x="41380" y="82761"/>
                  </a:cubicBezTo>
                  <a:cubicBezTo>
                    <a:pt x="64234" y="82761"/>
                    <a:pt x="82761" y="64234"/>
                    <a:pt x="82761" y="41380"/>
                  </a:cubicBezTo>
                  <a:cubicBezTo>
                    <a:pt x="82761" y="18527"/>
                    <a:pt x="64234" y="0"/>
                    <a:pt x="41380" y="0"/>
                  </a:cubicBezTo>
                  <a:close/>
                  <a:moveTo>
                    <a:pt x="41380" y="68967"/>
                  </a:moveTo>
                  <a:cubicBezTo>
                    <a:pt x="26145" y="68967"/>
                    <a:pt x="13793" y="56616"/>
                    <a:pt x="13793" y="41380"/>
                  </a:cubicBezTo>
                  <a:cubicBezTo>
                    <a:pt x="13793" y="26145"/>
                    <a:pt x="26145" y="13793"/>
                    <a:pt x="41380" y="13793"/>
                  </a:cubicBezTo>
                  <a:cubicBezTo>
                    <a:pt x="56616" y="13793"/>
                    <a:pt x="68967" y="26145"/>
                    <a:pt x="68967" y="41380"/>
                  </a:cubicBezTo>
                  <a:cubicBezTo>
                    <a:pt x="68967" y="56616"/>
                    <a:pt x="56616" y="68967"/>
                    <a:pt x="41380" y="6896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 name="Google Shape;278;p22"/>
            <p:cNvSpPr/>
            <p:nvPr/>
          </p:nvSpPr>
          <p:spPr>
            <a:xfrm>
              <a:off x="5917856" y="2822861"/>
              <a:ext cx="80323" cy="80369"/>
            </a:xfrm>
            <a:custGeom>
              <a:avLst/>
              <a:gdLst/>
              <a:ahLst/>
              <a:cxnLst/>
              <a:rect l="l" t="t" r="r" b="b"/>
              <a:pathLst>
                <a:path w="80323" h="80369" extrusionOk="0">
                  <a:moveTo>
                    <a:pt x="0" y="80370"/>
                  </a:moveTo>
                  <a:lnTo>
                    <a:pt x="80324" y="80370"/>
                  </a:lnTo>
                  <a:lnTo>
                    <a:pt x="80324" y="0"/>
                  </a:lnTo>
                  <a:lnTo>
                    <a:pt x="0" y="0"/>
                  </a:lnTo>
                  <a:close/>
                  <a:moveTo>
                    <a:pt x="13793" y="13793"/>
                  </a:moveTo>
                  <a:lnTo>
                    <a:pt x="66530" y="13793"/>
                  </a:lnTo>
                  <a:lnTo>
                    <a:pt x="66530" y="66576"/>
                  </a:lnTo>
                  <a:lnTo>
                    <a:pt x="13793" y="665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 name="Google Shape;279;p22"/>
            <p:cNvSpPr/>
            <p:nvPr/>
          </p:nvSpPr>
          <p:spPr>
            <a:xfrm>
              <a:off x="6021721" y="2814861"/>
              <a:ext cx="103358" cy="89703"/>
            </a:xfrm>
            <a:custGeom>
              <a:avLst/>
              <a:gdLst/>
              <a:ahLst/>
              <a:cxnLst/>
              <a:rect l="l" t="t" r="r" b="b"/>
              <a:pathLst>
                <a:path w="103358" h="89703" extrusionOk="0">
                  <a:moveTo>
                    <a:pt x="0" y="89703"/>
                  </a:moveTo>
                  <a:lnTo>
                    <a:pt x="103359" y="89703"/>
                  </a:lnTo>
                  <a:lnTo>
                    <a:pt x="51679" y="0"/>
                  </a:lnTo>
                  <a:close/>
                  <a:moveTo>
                    <a:pt x="23909" y="75910"/>
                  </a:moveTo>
                  <a:lnTo>
                    <a:pt x="51495" y="27817"/>
                  </a:lnTo>
                  <a:lnTo>
                    <a:pt x="79082" y="759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 name="Google Shape;280;p22"/>
            <p:cNvSpPr/>
            <p:nvPr/>
          </p:nvSpPr>
          <p:spPr>
            <a:xfrm>
              <a:off x="5790957" y="2814861"/>
              <a:ext cx="103588" cy="89703"/>
            </a:xfrm>
            <a:custGeom>
              <a:avLst/>
              <a:gdLst/>
              <a:ahLst/>
              <a:cxnLst/>
              <a:rect l="l" t="t" r="r" b="b"/>
              <a:pathLst>
                <a:path w="103588" h="89703" extrusionOk="0">
                  <a:moveTo>
                    <a:pt x="0" y="89703"/>
                  </a:moveTo>
                  <a:lnTo>
                    <a:pt x="103589" y="89703"/>
                  </a:lnTo>
                  <a:lnTo>
                    <a:pt x="51679" y="0"/>
                  </a:lnTo>
                  <a:close/>
                  <a:moveTo>
                    <a:pt x="23909" y="75910"/>
                  </a:moveTo>
                  <a:lnTo>
                    <a:pt x="51495" y="27817"/>
                  </a:lnTo>
                  <a:lnTo>
                    <a:pt x="79082" y="759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 name="Google Shape;281;p22"/>
            <p:cNvSpPr/>
            <p:nvPr/>
          </p:nvSpPr>
          <p:spPr>
            <a:xfrm>
              <a:off x="5571687" y="2822861"/>
              <a:ext cx="80369" cy="80369"/>
            </a:xfrm>
            <a:custGeom>
              <a:avLst/>
              <a:gdLst/>
              <a:ahLst/>
              <a:cxnLst/>
              <a:rect l="l" t="t" r="r" b="b"/>
              <a:pathLst>
                <a:path w="80369" h="80369" extrusionOk="0">
                  <a:moveTo>
                    <a:pt x="0" y="80370"/>
                  </a:moveTo>
                  <a:lnTo>
                    <a:pt x="80370" y="80370"/>
                  </a:lnTo>
                  <a:lnTo>
                    <a:pt x="80370" y="0"/>
                  </a:lnTo>
                  <a:lnTo>
                    <a:pt x="0" y="0"/>
                  </a:lnTo>
                  <a:close/>
                  <a:moveTo>
                    <a:pt x="13793" y="13793"/>
                  </a:moveTo>
                  <a:lnTo>
                    <a:pt x="66576" y="13793"/>
                  </a:lnTo>
                  <a:lnTo>
                    <a:pt x="66576" y="66576"/>
                  </a:lnTo>
                  <a:lnTo>
                    <a:pt x="13793" y="665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 name="Google Shape;282;p22"/>
            <p:cNvSpPr/>
            <p:nvPr/>
          </p:nvSpPr>
          <p:spPr>
            <a:xfrm>
              <a:off x="5562859"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 name="Google Shape;283;p22"/>
            <p:cNvSpPr/>
            <p:nvPr/>
          </p:nvSpPr>
          <p:spPr>
            <a:xfrm>
              <a:off x="5678218"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 name="Google Shape;284;p22"/>
            <p:cNvSpPr/>
            <p:nvPr/>
          </p:nvSpPr>
          <p:spPr>
            <a:xfrm>
              <a:off x="5793577" y="2705019"/>
              <a:ext cx="98117" cy="91450"/>
            </a:xfrm>
            <a:custGeom>
              <a:avLst/>
              <a:gdLst/>
              <a:ahLst/>
              <a:cxnLst/>
              <a:rect l="l" t="t" r="r" b="b"/>
              <a:pathLst>
                <a:path w="98117" h="91450" extrusionOk="0">
                  <a:moveTo>
                    <a:pt x="55955" y="91451"/>
                  </a:moveTo>
                  <a:lnTo>
                    <a:pt x="55955" y="26391"/>
                  </a:lnTo>
                  <a:lnTo>
                    <a:pt x="88370" y="58806"/>
                  </a:lnTo>
                  <a:lnTo>
                    <a:pt x="98117" y="49059"/>
                  </a:lnTo>
                  <a:lnTo>
                    <a:pt x="49059" y="0"/>
                  </a:lnTo>
                  <a:lnTo>
                    <a:pt x="0" y="49059"/>
                  </a:lnTo>
                  <a:lnTo>
                    <a:pt x="9793" y="58806"/>
                  </a:lnTo>
                  <a:lnTo>
                    <a:pt x="42162" y="26391"/>
                  </a:lnTo>
                  <a:lnTo>
                    <a:pt x="42162" y="91451"/>
                  </a:lnTo>
                  <a:lnTo>
                    <a:pt x="55955" y="914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22"/>
            <p:cNvSpPr/>
            <p:nvPr/>
          </p:nvSpPr>
          <p:spPr>
            <a:xfrm>
              <a:off x="5908983" y="2705019"/>
              <a:ext cx="98117" cy="91450"/>
            </a:xfrm>
            <a:custGeom>
              <a:avLst/>
              <a:gdLst/>
              <a:ahLst/>
              <a:cxnLst/>
              <a:rect l="l" t="t" r="r" b="b"/>
              <a:pathLst>
                <a:path w="98117" h="91450" extrusionOk="0">
                  <a:moveTo>
                    <a:pt x="0" y="49059"/>
                  </a:moveTo>
                  <a:lnTo>
                    <a:pt x="9747" y="58806"/>
                  </a:lnTo>
                  <a:lnTo>
                    <a:pt x="42162" y="26391"/>
                  </a:lnTo>
                  <a:lnTo>
                    <a:pt x="42162" y="91451"/>
                  </a:lnTo>
                  <a:lnTo>
                    <a:pt x="55955" y="91451"/>
                  </a:lnTo>
                  <a:lnTo>
                    <a:pt x="55955" y="26391"/>
                  </a:lnTo>
                  <a:lnTo>
                    <a:pt x="88370" y="58806"/>
                  </a:lnTo>
                  <a:lnTo>
                    <a:pt x="98117" y="49059"/>
                  </a:lnTo>
                  <a:lnTo>
                    <a:pt x="49059" y="0"/>
                  </a:lnTo>
                  <a:lnTo>
                    <a:pt x="0" y="49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 name="Google Shape;286;p22"/>
            <p:cNvSpPr/>
            <p:nvPr/>
          </p:nvSpPr>
          <p:spPr>
            <a:xfrm>
              <a:off x="6024342" y="2705019"/>
              <a:ext cx="98117" cy="91450"/>
            </a:xfrm>
            <a:custGeom>
              <a:avLst/>
              <a:gdLst/>
              <a:ahLst/>
              <a:cxnLst/>
              <a:rect l="l" t="t" r="r" b="b"/>
              <a:pathLst>
                <a:path w="98117" h="91450" extrusionOk="0">
                  <a:moveTo>
                    <a:pt x="55955" y="91451"/>
                  </a:moveTo>
                  <a:lnTo>
                    <a:pt x="55955" y="26391"/>
                  </a:lnTo>
                  <a:lnTo>
                    <a:pt x="88370" y="58806"/>
                  </a:lnTo>
                  <a:lnTo>
                    <a:pt x="98117" y="49059"/>
                  </a:lnTo>
                  <a:lnTo>
                    <a:pt x="49059" y="0"/>
                  </a:lnTo>
                  <a:lnTo>
                    <a:pt x="0" y="49059"/>
                  </a:lnTo>
                  <a:lnTo>
                    <a:pt x="9747" y="58806"/>
                  </a:lnTo>
                  <a:lnTo>
                    <a:pt x="42162" y="26391"/>
                  </a:lnTo>
                  <a:lnTo>
                    <a:pt x="42162" y="91451"/>
                  </a:lnTo>
                  <a:lnTo>
                    <a:pt x="55955" y="914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87" name="Google Shape;287;p22"/>
          <p:cNvSpPr/>
          <p:nvPr/>
        </p:nvSpPr>
        <p:spPr>
          <a:xfrm>
            <a:off x="9556557" y="3233008"/>
            <a:ext cx="340530" cy="487103"/>
          </a:xfrm>
          <a:custGeom>
            <a:avLst/>
            <a:gdLst/>
            <a:ahLst/>
            <a:cxnLst/>
            <a:rect l="l" t="t" r="r" b="b"/>
            <a:pathLst>
              <a:path w="661223" h="945832" extrusionOk="0">
                <a:moveTo>
                  <a:pt x="335280" y="0"/>
                </a:moveTo>
                <a:cubicBezTo>
                  <a:pt x="230505" y="0"/>
                  <a:pt x="134303" y="15240"/>
                  <a:pt x="71438" y="40958"/>
                </a:cubicBezTo>
                <a:cubicBezTo>
                  <a:pt x="14288" y="64770"/>
                  <a:pt x="2857" y="92393"/>
                  <a:pt x="2857" y="110490"/>
                </a:cubicBezTo>
                <a:cubicBezTo>
                  <a:pt x="2857" y="127635"/>
                  <a:pt x="13335" y="153353"/>
                  <a:pt x="62865" y="176213"/>
                </a:cubicBezTo>
                <a:cubicBezTo>
                  <a:pt x="65723" y="177165"/>
                  <a:pt x="68580" y="179070"/>
                  <a:pt x="71438" y="180023"/>
                </a:cubicBezTo>
                <a:cubicBezTo>
                  <a:pt x="79057" y="182880"/>
                  <a:pt x="87630" y="186690"/>
                  <a:pt x="97155" y="189548"/>
                </a:cubicBezTo>
                <a:cubicBezTo>
                  <a:pt x="159068" y="209550"/>
                  <a:pt x="245745" y="220980"/>
                  <a:pt x="335280" y="220980"/>
                </a:cubicBezTo>
                <a:cubicBezTo>
                  <a:pt x="416243" y="220980"/>
                  <a:pt x="495300" y="211455"/>
                  <a:pt x="554355" y="195263"/>
                </a:cubicBezTo>
                <a:lnTo>
                  <a:pt x="554355" y="407670"/>
                </a:lnTo>
                <a:cubicBezTo>
                  <a:pt x="496253" y="424815"/>
                  <a:pt x="417195" y="435293"/>
                  <a:pt x="335280" y="435293"/>
                </a:cubicBezTo>
                <a:cubicBezTo>
                  <a:pt x="248603" y="435293"/>
                  <a:pt x="164783" y="423863"/>
                  <a:pt x="105728" y="404813"/>
                </a:cubicBezTo>
                <a:lnTo>
                  <a:pt x="86678" y="399097"/>
                </a:lnTo>
                <a:lnTo>
                  <a:pt x="86678" y="670560"/>
                </a:lnTo>
                <a:lnTo>
                  <a:pt x="96203" y="673418"/>
                </a:lnTo>
                <a:cubicBezTo>
                  <a:pt x="158115" y="693420"/>
                  <a:pt x="244793" y="704850"/>
                  <a:pt x="334328" y="704850"/>
                </a:cubicBezTo>
                <a:cubicBezTo>
                  <a:pt x="415290" y="704850"/>
                  <a:pt x="494347" y="695325"/>
                  <a:pt x="553403" y="679133"/>
                </a:cubicBezTo>
                <a:lnTo>
                  <a:pt x="553403" y="890588"/>
                </a:lnTo>
                <a:cubicBezTo>
                  <a:pt x="495300" y="907733"/>
                  <a:pt x="416243" y="918210"/>
                  <a:pt x="334328" y="918210"/>
                </a:cubicBezTo>
                <a:cubicBezTo>
                  <a:pt x="247650" y="918210"/>
                  <a:pt x="163830" y="906780"/>
                  <a:pt x="104775" y="887730"/>
                </a:cubicBezTo>
                <a:cubicBezTo>
                  <a:pt x="96203" y="884873"/>
                  <a:pt x="88582" y="882015"/>
                  <a:pt x="81915" y="879158"/>
                </a:cubicBezTo>
                <a:cubicBezTo>
                  <a:pt x="49530" y="865823"/>
                  <a:pt x="30480" y="849630"/>
                  <a:pt x="30480" y="836295"/>
                </a:cubicBezTo>
                <a:lnTo>
                  <a:pt x="30480" y="836295"/>
                </a:lnTo>
                <a:lnTo>
                  <a:pt x="30480" y="764858"/>
                </a:lnTo>
                <a:cubicBezTo>
                  <a:pt x="39053" y="771525"/>
                  <a:pt x="49530" y="777240"/>
                  <a:pt x="61913" y="783908"/>
                </a:cubicBezTo>
                <a:cubicBezTo>
                  <a:pt x="64770" y="784860"/>
                  <a:pt x="67628" y="786765"/>
                  <a:pt x="70485" y="787718"/>
                </a:cubicBezTo>
                <a:cubicBezTo>
                  <a:pt x="78105" y="790575"/>
                  <a:pt x="85725" y="793433"/>
                  <a:pt x="96203" y="797243"/>
                </a:cubicBezTo>
                <a:cubicBezTo>
                  <a:pt x="158115" y="817245"/>
                  <a:pt x="244793" y="828675"/>
                  <a:pt x="334328" y="828675"/>
                </a:cubicBezTo>
                <a:cubicBezTo>
                  <a:pt x="388620" y="828675"/>
                  <a:pt x="442913" y="824865"/>
                  <a:pt x="490538" y="816293"/>
                </a:cubicBezTo>
                <a:lnTo>
                  <a:pt x="485775" y="787718"/>
                </a:lnTo>
                <a:cubicBezTo>
                  <a:pt x="440055" y="795338"/>
                  <a:pt x="387668" y="799148"/>
                  <a:pt x="334328" y="799148"/>
                </a:cubicBezTo>
                <a:cubicBezTo>
                  <a:pt x="247650" y="799148"/>
                  <a:pt x="163830" y="787718"/>
                  <a:pt x="104775" y="768668"/>
                </a:cubicBezTo>
                <a:cubicBezTo>
                  <a:pt x="95250" y="765810"/>
                  <a:pt x="87630" y="762953"/>
                  <a:pt x="80963" y="760095"/>
                </a:cubicBezTo>
                <a:cubicBezTo>
                  <a:pt x="78105" y="759143"/>
                  <a:pt x="76200" y="758190"/>
                  <a:pt x="73343" y="757238"/>
                </a:cubicBezTo>
                <a:cubicBezTo>
                  <a:pt x="45720" y="743903"/>
                  <a:pt x="29528" y="729615"/>
                  <a:pt x="29528" y="717233"/>
                </a:cubicBezTo>
                <a:lnTo>
                  <a:pt x="29528" y="282893"/>
                </a:lnTo>
                <a:cubicBezTo>
                  <a:pt x="38100" y="289560"/>
                  <a:pt x="48578" y="295275"/>
                  <a:pt x="60960" y="301943"/>
                </a:cubicBezTo>
                <a:cubicBezTo>
                  <a:pt x="63818" y="302895"/>
                  <a:pt x="66675" y="304800"/>
                  <a:pt x="69532" y="305753"/>
                </a:cubicBezTo>
                <a:cubicBezTo>
                  <a:pt x="76200" y="308610"/>
                  <a:pt x="84773" y="311468"/>
                  <a:pt x="95250" y="315278"/>
                </a:cubicBezTo>
                <a:cubicBezTo>
                  <a:pt x="157163" y="335280"/>
                  <a:pt x="243840" y="346710"/>
                  <a:pt x="333375" y="346710"/>
                </a:cubicBezTo>
                <a:cubicBezTo>
                  <a:pt x="387668" y="346710"/>
                  <a:pt x="441960" y="342900"/>
                  <a:pt x="489585" y="334328"/>
                </a:cubicBezTo>
                <a:lnTo>
                  <a:pt x="484822" y="305753"/>
                </a:lnTo>
                <a:cubicBezTo>
                  <a:pt x="439103" y="313373"/>
                  <a:pt x="386715" y="317183"/>
                  <a:pt x="333375" y="317183"/>
                </a:cubicBezTo>
                <a:cubicBezTo>
                  <a:pt x="246697" y="317183"/>
                  <a:pt x="162878" y="305753"/>
                  <a:pt x="103823" y="286703"/>
                </a:cubicBezTo>
                <a:cubicBezTo>
                  <a:pt x="94298" y="283845"/>
                  <a:pt x="86678" y="280988"/>
                  <a:pt x="80010" y="278130"/>
                </a:cubicBezTo>
                <a:cubicBezTo>
                  <a:pt x="77153" y="277178"/>
                  <a:pt x="75248" y="276225"/>
                  <a:pt x="72390" y="275273"/>
                </a:cubicBezTo>
                <a:cubicBezTo>
                  <a:pt x="44768" y="261938"/>
                  <a:pt x="28575" y="247650"/>
                  <a:pt x="28575" y="235268"/>
                </a:cubicBezTo>
                <a:lnTo>
                  <a:pt x="28575" y="235268"/>
                </a:lnTo>
                <a:lnTo>
                  <a:pt x="28575" y="235268"/>
                </a:lnTo>
                <a:cubicBezTo>
                  <a:pt x="28575" y="235268"/>
                  <a:pt x="28575" y="235268"/>
                  <a:pt x="28575" y="235268"/>
                </a:cubicBezTo>
                <a:lnTo>
                  <a:pt x="0" y="235268"/>
                </a:lnTo>
                <a:cubicBezTo>
                  <a:pt x="0" y="235268"/>
                  <a:pt x="0" y="235268"/>
                  <a:pt x="0" y="235268"/>
                </a:cubicBezTo>
                <a:lnTo>
                  <a:pt x="0" y="717233"/>
                </a:lnTo>
                <a:lnTo>
                  <a:pt x="0" y="717233"/>
                </a:lnTo>
                <a:cubicBezTo>
                  <a:pt x="0" y="717233"/>
                  <a:pt x="0" y="717233"/>
                  <a:pt x="0" y="717233"/>
                </a:cubicBezTo>
                <a:lnTo>
                  <a:pt x="0" y="835343"/>
                </a:lnTo>
                <a:lnTo>
                  <a:pt x="0" y="835343"/>
                </a:lnTo>
                <a:cubicBezTo>
                  <a:pt x="0" y="862013"/>
                  <a:pt x="22860" y="885825"/>
                  <a:pt x="68580" y="904875"/>
                </a:cubicBezTo>
                <a:cubicBezTo>
                  <a:pt x="76200" y="907733"/>
                  <a:pt x="84773" y="911543"/>
                  <a:pt x="94298" y="914400"/>
                </a:cubicBezTo>
                <a:cubicBezTo>
                  <a:pt x="156210" y="934403"/>
                  <a:pt x="240983" y="945833"/>
                  <a:pt x="332422" y="945833"/>
                </a:cubicBezTo>
                <a:cubicBezTo>
                  <a:pt x="423863" y="945833"/>
                  <a:pt x="508635" y="934403"/>
                  <a:pt x="570548" y="914400"/>
                </a:cubicBezTo>
                <a:lnTo>
                  <a:pt x="580073" y="911543"/>
                </a:lnTo>
                <a:lnTo>
                  <a:pt x="580073" y="640080"/>
                </a:lnTo>
                <a:lnTo>
                  <a:pt x="561023" y="645795"/>
                </a:lnTo>
                <a:cubicBezTo>
                  <a:pt x="501968" y="664845"/>
                  <a:pt x="418147" y="676275"/>
                  <a:pt x="331470" y="676275"/>
                </a:cubicBezTo>
                <a:cubicBezTo>
                  <a:pt x="249555" y="676275"/>
                  <a:pt x="170498" y="666750"/>
                  <a:pt x="112395" y="648653"/>
                </a:cubicBezTo>
                <a:lnTo>
                  <a:pt x="112395" y="437197"/>
                </a:lnTo>
                <a:cubicBezTo>
                  <a:pt x="172403" y="453390"/>
                  <a:pt x="250508" y="462915"/>
                  <a:pt x="331470" y="462915"/>
                </a:cubicBezTo>
                <a:cubicBezTo>
                  <a:pt x="421005" y="462915"/>
                  <a:pt x="507683" y="451485"/>
                  <a:pt x="569595" y="431483"/>
                </a:cubicBezTo>
                <a:lnTo>
                  <a:pt x="579120" y="428625"/>
                </a:lnTo>
                <a:lnTo>
                  <a:pt x="579120" y="156210"/>
                </a:lnTo>
                <a:lnTo>
                  <a:pt x="560070" y="161925"/>
                </a:lnTo>
                <a:cubicBezTo>
                  <a:pt x="501015" y="180975"/>
                  <a:pt x="417195" y="192405"/>
                  <a:pt x="330518" y="192405"/>
                </a:cubicBezTo>
                <a:cubicBezTo>
                  <a:pt x="243840" y="192405"/>
                  <a:pt x="160020" y="180975"/>
                  <a:pt x="100965" y="161925"/>
                </a:cubicBezTo>
                <a:cubicBezTo>
                  <a:pt x="92393" y="159068"/>
                  <a:pt x="84773" y="156210"/>
                  <a:pt x="77153" y="153353"/>
                </a:cubicBezTo>
                <a:cubicBezTo>
                  <a:pt x="74295" y="152400"/>
                  <a:pt x="72390" y="151448"/>
                  <a:pt x="69532" y="150495"/>
                </a:cubicBezTo>
                <a:cubicBezTo>
                  <a:pt x="41910" y="138113"/>
                  <a:pt x="25718" y="122873"/>
                  <a:pt x="25718" y="110490"/>
                </a:cubicBezTo>
                <a:cubicBezTo>
                  <a:pt x="25718" y="97155"/>
                  <a:pt x="44768" y="80963"/>
                  <a:pt x="77153" y="67628"/>
                </a:cubicBezTo>
                <a:cubicBezTo>
                  <a:pt x="135255" y="42863"/>
                  <a:pt x="229553" y="28575"/>
                  <a:pt x="329565" y="28575"/>
                </a:cubicBezTo>
                <a:cubicBezTo>
                  <a:pt x="518160" y="28575"/>
                  <a:pt x="633413" y="76200"/>
                  <a:pt x="633413" y="110490"/>
                </a:cubicBezTo>
                <a:lnTo>
                  <a:pt x="633413" y="477203"/>
                </a:lnTo>
                <a:cubicBezTo>
                  <a:pt x="633413" y="489585"/>
                  <a:pt x="617220" y="503872"/>
                  <a:pt x="589598" y="517208"/>
                </a:cubicBezTo>
                <a:cubicBezTo>
                  <a:pt x="586740" y="518160"/>
                  <a:pt x="584835" y="519113"/>
                  <a:pt x="581978" y="521018"/>
                </a:cubicBezTo>
                <a:cubicBezTo>
                  <a:pt x="575310" y="523875"/>
                  <a:pt x="568643" y="526733"/>
                  <a:pt x="559118" y="529590"/>
                </a:cubicBezTo>
                <a:cubicBezTo>
                  <a:pt x="500063" y="548640"/>
                  <a:pt x="416243" y="560070"/>
                  <a:pt x="329565" y="560070"/>
                </a:cubicBezTo>
                <a:cubicBezTo>
                  <a:pt x="276225" y="560070"/>
                  <a:pt x="223838" y="556260"/>
                  <a:pt x="178118" y="548640"/>
                </a:cubicBezTo>
                <a:lnTo>
                  <a:pt x="173355" y="577215"/>
                </a:lnTo>
                <a:cubicBezTo>
                  <a:pt x="220980" y="584835"/>
                  <a:pt x="275272" y="589598"/>
                  <a:pt x="329565" y="589598"/>
                </a:cubicBezTo>
                <a:cubicBezTo>
                  <a:pt x="419100" y="589598"/>
                  <a:pt x="505778" y="578168"/>
                  <a:pt x="567690" y="558165"/>
                </a:cubicBezTo>
                <a:cubicBezTo>
                  <a:pt x="578168" y="554355"/>
                  <a:pt x="585788" y="551498"/>
                  <a:pt x="592455" y="548640"/>
                </a:cubicBezTo>
                <a:cubicBezTo>
                  <a:pt x="595313" y="547688"/>
                  <a:pt x="598170" y="545783"/>
                  <a:pt x="601028" y="544830"/>
                </a:cubicBezTo>
                <a:cubicBezTo>
                  <a:pt x="613410" y="539115"/>
                  <a:pt x="623888" y="532448"/>
                  <a:pt x="632460" y="525780"/>
                </a:cubicBezTo>
                <a:lnTo>
                  <a:pt x="632460" y="866775"/>
                </a:lnTo>
                <a:lnTo>
                  <a:pt x="661035" y="866775"/>
                </a:lnTo>
                <a:lnTo>
                  <a:pt x="661035" y="110490"/>
                </a:lnTo>
                <a:cubicBezTo>
                  <a:pt x="667703" y="39053"/>
                  <a:pt x="496253" y="0"/>
                  <a:pt x="33528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8" name="Google Shape;288;p22"/>
          <p:cNvGrpSpPr/>
          <p:nvPr/>
        </p:nvGrpSpPr>
        <p:grpSpPr>
          <a:xfrm>
            <a:off x="9463096" y="4262873"/>
            <a:ext cx="527530" cy="426564"/>
            <a:chOff x="5536532" y="2977991"/>
            <a:chExt cx="1115758" cy="902208"/>
          </a:xfrm>
        </p:grpSpPr>
        <p:sp>
          <p:nvSpPr>
            <p:cNvPr id="289" name="Google Shape;289;p22"/>
            <p:cNvSpPr/>
            <p:nvPr/>
          </p:nvSpPr>
          <p:spPr>
            <a:xfrm>
              <a:off x="6081553" y="3442144"/>
              <a:ext cx="37909" cy="37909"/>
            </a:xfrm>
            <a:custGeom>
              <a:avLst/>
              <a:gdLst/>
              <a:ahLst/>
              <a:cxnLst/>
              <a:rect l="l" t="t" r="r" b="b"/>
              <a:pathLst>
                <a:path w="37909" h="37909" extrusionOk="0">
                  <a:moveTo>
                    <a:pt x="0" y="25718"/>
                  </a:moveTo>
                  <a:lnTo>
                    <a:pt x="25813" y="37910"/>
                  </a:lnTo>
                  <a:cubicBezTo>
                    <a:pt x="29908" y="29337"/>
                    <a:pt x="33909" y="20574"/>
                    <a:pt x="37909" y="11811"/>
                  </a:cubicBezTo>
                  <a:lnTo>
                    <a:pt x="11906" y="0"/>
                  </a:lnTo>
                  <a:cubicBezTo>
                    <a:pt x="8001" y="8668"/>
                    <a:pt x="4000" y="17240"/>
                    <a:pt x="0" y="257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0" name="Google Shape;290;p22"/>
            <p:cNvSpPr/>
            <p:nvPr/>
          </p:nvSpPr>
          <p:spPr>
            <a:xfrm>
              <a:off x="6399212" y="3243834"/>
              <a:ext cx="59721" cy="61340"/>
            </a:xfrm>
            <a:custGeom>
              <a:avLst/>
              <a:gdLst/>
              <a:ahLst/>
              <a:cxnLst/>
              <a:rect l="l" t="t" r="r" b="b"/>
              <a:pathLst>
                <a:path w="59721" h="61340" extrusionOk="0">
                  <a:moveTo>
                    <a:pt x="17907" y="0"/>
                  </a:moveTo>
                  <a:lnTo>
                    <a:pt x="0" y="22384"/>
                  </a:lnTo>
                  <a:cubicBezTo>
                    <a:pt x="13878" y="33769"/>
                    <a:pt x="26260" y="46858"/>
                    <a:pt x="36862" y="61341"/>
                  </a:cubicBezTo>
                  <a:lnTo>
                    <a:pt x="59722" y="44101"/>
                  </a:lnTo>
                  <a:cubicBezTo>
                    <a:pt x="47692" y="27700"/>
                    <a:pt x="33642" y="12882"/>
                    <a:pt x="179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1" name="Google Shape;291;p22"/>
            <p:cNvSpPr/>
            <p:nvPr/>
          </p:nvSpPr>
          <p:spPr>
            <a:xfrm>
              <a:off x="6109175" y="3354514"/>
              <a:ext cx="50577" cy="64389"/>
            </a:xfrm>
            <a:custGeom>
              <a:avLst/>
              <a:gdLst/>
              <a:ahLst/>
              <a:cxnLst/>
              <a:rect l="l" t="t" r="r" b="b"/>
              <a:pathLst>
                <a:path w="50577" h="64389" extrusionOk="0">
                  <a:moveTo>
                    <a:pt x="0" y="52578"/>
                  </a:moveTo>
                  <a:lnTo>
                    <a:pt x="26098" y="64389"/>
                  </a:lnTo>
                  <a:cubicBezTo>
                    <a:pt x="33052" y="48958"/>
                    <a:pt x="41434" y="30766"/>
                    <a:pt x="50578" y="13144"/>
                  </a:cubicBezTo>
                  <a:lnTo>
                    <a:pt x="25241" y="0"/>
                  </a:lnTo>
                  <a:cubicBezTo>
                    <a:pt x="15811" y="18193"/>
                    <a:pt x="7239" y="36385"/>
                    <a:pt x="0" y="5257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2" name="Google Shape;292;p22"/>
            <p:cNvSpPr/>
            <p:nvPr/>
          </p:nvSpPr>
          <p:spPr>
            <a:xfrm>
              <a:off x="6153943" y="3272028"/>
              <a:ext cx="57150" cy="62769"/>
            </a:xfrm>
            <a:custGeom>
              <a:avLst/>
              <a:gdLst/>
              <a:ahLst/>
              <a:cxnLst/>
              <a:rect l="l" t="t" r="r" b="b"/>
              <a:pathLst>
                <a:path w="57150" h="62769" extrusionOk="0">
                  <a:moveTo>
                    <a:pt x="57150" y="19622"/>
                  </a:moveTo>
                  <a:lnTo>
                    <a:pt x="36290" y="0"/>
                  </a:lnTo>
                  <a:cubicBezTo>
                    <a:pt x="22638" y="14627"/>
                    <a:pt x="10480" y="30581"/>
                    <a:pt x="0" y="47625"/>
                  </a:cubicBezTo>
                  <a:lnTo>
                    <a:pt x="24194" y="62770"/>
                  </a:lnTo>
                  <a:cubicBezTo>
                    <a:pt x="33678" y="47300"/>
                    <a:pt x="44721" y="32842"/>
                    <a:pt x="57150" y="196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22"/>
            <p:cNvSpPr/>
            <p:nvPr/>
          </p:nvSpPr>
          <p:spPr>
            <a:xfrm>
              <a:off x="6457409" y="3320319"/>
              <a:ext cx="56102" cy="64007"/>
            </a:xfrm>
            <a:custGeom>
              <a:avLst/>
              <a:gdLst/>
              <a:ahLst/>
              <a:cxnLst/>
              <a:rect l="l" t="t" r="r" b="b"/>
              <a:pathLst>
                <a:path w="56102" h="64007" extrusionOk="0">
                  <a:moveTo>
                    <a:pt x="33623" y="64008"/>
                  </a:moveTo>
                  <a:lnTo>
                    <a:pt x="56102" y="46768"/>
                  </a:lnTo>
                  <a:cubicBezTo>
                    <a:pt x="46577" y="34004"/>
                    <a:pt x="37052" y="20384"/>
                    <a:pt x="28480" y="7144"/>
                  </a:cubicBezTo>
                  <a:lnTo>
                    <a:pt x="23717" y="0"/>
                  </a:lnTo>
                  <a:lnTo>
                    <a:pt x="0" y="16002"/>
                  </a:lnTo>
                  <a:lnTo>
                    <a:pt x="4763" y="23051"/>
                  </a:lnTo>
                  <a:cubicBezTo>
                    <a:pt x="14097" y="36671"/>
                    <a:pt x="23527" y="50673"/>
                    <a:pt x="33623" y="6400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 name="Google Shape;294;p22"/>
            <p:cNvSpPr/>
            <p:nvPr/>
          </p:nvSpPr>
          <p:spPr>
            <a:xfrm>
              <a:off x="6517036" y="3394900"/>
              <a:ext cx="62483" cy="57150"/>
            </a:xfrm>
            <a:custGeom>
              <a:avLst/>
              <a:gdLst/>
              <a:ahLst/>
              <a:cxnLst/>
              <a:rect l="l" t="t" r="r" b="b"/>
              <a:pathLst>
                <a:path w="62483" h="57150" extrusionOk="0">
                  <a:moveTo>
                    <a:pt x="20479" y="0"/>
                  </a:moveTo>
                  <a:lnTo>
                    <a:pt x="0" y="20002"/>
                  </a:lnTo>
                  <a:cubicBezTo>
                    <a:pt x="14335" y="35046"/>
                    <a:pt x="31071" y="47600"/>
                    <a:pt x="49530" y="57150"/>
                  </a:cubicBezTo>
                  <a:lnTo>
                    <a:pt x="62484" y="31623"/>
                  </a:lnTo>
                  <a:cubicBezTo>
                    <a:pt x="46806" y="23517"/>
                    <a:pt x="32604" y="12826"/>
                    <a:pt x="204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 name="Google Shape;295;p22"/>
            <p:cNvSpPr/>
            <p:nvPr/>
          </p:nvSpPr>
          <p:spPr>
            <a:xfrm>
              <a:off x="6318535" y="3212184"/>
              <a:ext cx="62198" cy="36697"/>
            </a:xfrm>
            <a:custGeom>
              <a:avLst/>
              <a:gdLst/>
              <a:ahLst/>
              <a:cxnLst/>
              <a:rect l="l" t="t" r="r" b="b"/>
              <a:pathLst>
                <a:path w="62198" h="36697" extrusionOk="0">
                  <a:moveTo>
                    <a:pt x="62198" y="10218"/>
                  </a:moveTo>
                  <a:cubicBezTo>
                    <a:pt x="42415" y="2480"/>
                    <a:pt x="21212" y="-930"/>
                    <a:pt x="0" y="217"/>
                  </a:cubicBezTo>
                  <a:lnTo>
                    <a:pt x="1143" y="28792"/>
                  </a:lnTo>
                  <a:cubicBezTo>
                    <a:pt x="18317" y="27729"/>
                    <a:pt x="35509" y="30427"/>
                    <a:pt x="51530" y="366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 name="Google Shape;296;p22"/>
            <p:cNvSpPr/>
            <p:nvPr/>
          </p:nvSpPr>
          <p:spPr>
            <a:xfrm>
              <a:off x="6221189" y="3218497"/>
              <a:ext cx="63722" cy="49720"/>
            </a:xfrm>
            <a:custGeom>
              <a:avLst/>
              <a:gdLst/>
              <a:ahLst/>
              <a:cxnLst/>
              <a:rect l="l" t="t" r="r" b="b"/>
              <a:pathLst>
                <a:path w="63722" h="49720" extrusionOk="0">
                  <a:moveTo>
                    <a:pt x="56483" y="0"/>
                  </a:moveTo>
                  <a:cubicBezTo>
                    <a:pt x="36228" y="5343"/>
                    <a:pt x="17096" y="14279"/>
                    <a:pt x="0" y="26384"/>
                  </a:cubicBezTo>
                  <a:lnTo>
                    <a:pt x="16097" y="49720"/>
                  </a:lnTo>
                  <a:cubicBezTo>
                    <a:pt x="30482" y="39494"/>
                    <a:pt x="46626" y="32004"/>
                    <a:pt x="63722" y="276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 name="Google Shape;297;p22"/>
            <p:cNvSpPr/>
            <p:nvPr/>
          </p:nvSpPr>
          <p:spPr>
            <a:xfrm>
              <a:off x="5536532" y="3310223"/>
              <a:ext cx="1115758" cy="569976"/>
            </a:xfrm>
            <a:custGeom>
              <a:avLst/>
              <a:gdLst/>
              <a:ahLst/>
              <a:cxnLst/>
              <a:rect l="l" t="t" r="r" b="b"/>
              <a:pathLst>
                <a:path w="1115758" h="569976" extrusionOk="0">
                  <a:moveTo>
                    <a:pt x="1087184" y="541211"/>
                  </a:moveTo>
                  <a:lnTo>
                    <a:pt x="854678" y="541211"/>
                  </a:lnTo>
                  <a:lnTo>
                    <a:pt x="854678" y="0"/>
                  </a:lnTo>
                  <a:lnTo>
                    <a:pt x="826103" y="0"/>
                  </a:lnTo>
                  <a:lnTo>
                    <a:pt x="826103" y="541211"/>
                  </a:lnTo>
                  <a:lnTo>
                    <a:pt x="572262" y="541211"/>
                  </a:lnTo>
                  <a:lnTo>
                    <a:pt x="572262" y="277749"/>
                  </a:lnTo>
                  <a:lnTo>
                    <a:pt x="543687" y="277749"/>
                  </a:lnTo>
                  <a:lnTo>
                    <a:pt x="543687" y="541211"/>
                  </a:lnTo>
                  <a:lnTo>
                    <a:pt x="289655" y="541211"/>
                  </a:lnTo>
                  <a:lnTo>
                    <a:pt x="289655" y="329660"/>
                  </a:lnTo>
                  <a:lnTo>
                    <a:pt x="261080" y="329660"/>
                  </a:lnTo>
                  <a:lnTo>
                    <a:pt x="261080" y="541211"/>
                  </a:lnTo>
                  <a:lnTo>
                    <a:pt x="28575" y="541211"/>
                  </a:lnTo>
                  <a:lnTo>
                    <a:pt x="28575" y="210217"/>
                  </a:lnTo>
                  <a:cubicBezTo>
                    <a:pt x="44101" y="195358"/>
                    <a:pt x="107537" y="142494"/>
                    <a:pt x="185833" y="180404"/>
                  </a:cubicBezTo>
                  <a:cubicBezTo>
                    <a:pt x="204883" y="189929"/>
                    <a:pt x="222885" y="209550"/>
                    <a:pt x="242030" y="230696"/>
                  </a:cubicBezTo>
                  <a:cubicBezTo>
                    <a:pt x="287465" y="280988"/>
                    <a:pt x="344138" y="343567"/>
                    <a:pt x="451580" y="305943"/>
                  </a:cubicBezTo>
                  <a:cubicBezTo>
                    <a:pt x="508730" y="285845"/>
                    <a:pt x="542830" y="228695"/>
                    <a:pt x="570738" y="169831"/>
                  </a:cubicBezTo>
                  <a:lnTo>
                    <a:pt x="544925" y="157639"/>
                  </a:lnTo>
                  <a:cubicBezTo>
                    <a:pt x="519684" y="210788"/>
                    <a:pt x="489680" y="262414"/>
                    <a:pt x="442150" y="278987"/>
                  </a:cubicBezTo>
                  <a:cubicBezTo>
                    <a:pt x="352520" y="310229"/>
                    <a:pt x="307086" y="259937"/>
                    <a:pt x="263081" y="211550"/>
                  </a:cubicBezTo>
                  <a:cubicBezTo>
                    <a:pt x="242030" y="188309"/>
                    <a:pt x="222123" y="166306"/>
                    <a:pt x="198215" y="154400"/>
                  </a:cubicBezTo>
                  <a:cubicBezTo>
                    <a:pt x="89249" y="101822"/>
                    <a:pt x="4477" y="193834"/>
                    <a:pt x="3619" y="194977"/>
                  </a:cubicBezTo>
                  <a:lnTo>
                    <a:pt x="0" y="199073"/>
                  </a:lnTo>
                  <a:lnTo>
                    <a:pt x="0" y="569976"/>
                  </a:lnTo>
                  <a:lnTo>
                    <a:pt x="1115759" y="569976"/>
                  </a:lnTo>
                  <a:lnTo>
                    <a:pt x="1115759" y="217551"/>
                  </a:lnTo>
                  <a:lnTo>
                    <a:pt x="1087184" y="2175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p22"/>
            <p:cNvSpPr/>
            <p:nvPr/>
          </p:nvSpPr>
          <p:spPr>
            <a:xfrm>
              <a:off x="5536532" y="2977991"/>
              <a:ext cx="1115758" cy="492061"/>
            </a:xfrm>
            <a:custGeom>
              <a:avLst/>
              <a:gdLst/>
              <a:ahLst/>
              <a:cxnLst/>
              <a:rect l="l" t="t" r="r" b="b"/>
              <a:pathLst>
                <a:path w="1115758" h="492061" extrusionOk="0">
                  <a:moveTo>
                    <a:pt x="0" y="451009"/>
                  </a:moveTo>
                  <a:lnTo>
                    <a:pt x="28575" y="451009"/>
                  </a:lnTo>
                  <a:lnTo>
                    <a:pt x="28575" y="28575"/>
                  </a:lnTo>
                  <a:lnTo>
                    <a:pt x="261080" y="28575"/>
                  </a:lnTo>
                  <a:lnTo>
                    <a:pt x="261080" y="481298"/>
                  </a:lnTo>
                  <a:lnTo>
                    <a:pt x="289655" y="481298"/>
                  </a:lnTo>
                  <a:lnTo>
                    <a:pt x="289655" y="28575"/>
                  </a:lnTo>
                  <a:lnTo>
                    <a:pt x="543687" y="28575"/>
                  </a:lnTo>
                  <a:lnTo>
                    <a:pt x="543687" y="342900"/>
                  </a:lnTo>
                  <a:lnTo>
                    <a:pt x="572262" y="342900"/>
                  </a:lnTo>
                  <a:lnTo>
                    <a:pt x="572262" y="28575"/>
                  </a:lnTo>
                  <a:lnTo>
                    <a:pt x="826103" y="28575"/>
                  </a:lnTo>
                  <a:lnTo>
                    <a:pt x="826103" y="184309"/>
                  </a:lnTo>
                  <a:lnTo>
                    <a:pt x="854678" y="184309"/>
                  </a:lnTo>
                  <a:lnTo>
                    <a:pt x="854678" y="28575"/>
                  </a:lnTo>
                  <a:lnTo>
                    <a:pt x="1087184" y="28575"/>
                  </a:lnTo>
                  <a:lnTo>
                    <a:pt x="1087184" y="462153"/>
                  </a:lnTo>
                  <a:cubicBezTo>
                    <a:pt x="1083469" y="462153"/>
                    <a:pt x="1079754" y="461010"/>
                    <a:pt x="1076135" y="460248"/>
                  </a:cubicBezTo>
                  <a:lnTo>
                    <a:pt x="1070229" y="488252"/>
                  </a:lnTo>
                  <a:cubicBezTo>
                    <a:pt x="1079897" y="490271"/>
                    <a:pt x="1089708" y="491545"/>
                    <a:pt x="1099566" y="492061"/>
                  </a:cubicBezTo>
                  <a:lnTo>
                    <a:pt x="1115759" y="492061"/>
                  </a:lnTo>
                  <a:lnTo>
                    <a:pt x="1115759"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99" name="Google Shape;299;p22"/>
          <p:cNvGrpSpPr/>
          <p:nvPr/>
        </p:nvGrpSpPr>
        <p:grpSpPr>
          <a:xfrm>
            <a:off x="9448301" y="5201888"/>
            <a:ext cx="557411" cy="470545"/>
            <a:chOff x="5557370" y="3758643"/>
            <a:chExt cx="1125855" cy="950404"/>
          </a:xfrm>
        </p:grpSpPr>
        <p:sp>
          <p:nvSpPr>
            <p:cNvPr id="300" name="Google Shape;300;p22"/>
            <p:cNvSpPr/>
            <p:nvPr/>
          </p:nvSpPr>
          <p:spPr>
            <a:xfrm>
              <a:off x="5557370" y="3758643"/>
              <a:ext cx="1125855" cy="950404"/>
            </a:xfrm>
            <a:custGeom>
              <a:avLst/>
              <a:gdLst/>
              <a:ahLst/>
              <a:cxnLst/>
              <a:rect l="l" t="t" r="r" b="b"/>
              <a:pathLst>
                <a:path w="1125855" h="950404" extrusionOk="0">
                  <a:moveTo>
                    <a:pt x="1056037" y="0"/>
                  </a:moveTo>
                  <a:lnTo>
                    <a:pt x="69818" y="0"/>
                  </a:lnTo>
                  <a:cubicBezTo>
                    <a:pt x="31280" y="52"/>
                    <a:pt x="52" y="31280"/>
                    <a:pt x="0" y="69818"/>
                  </a:cubicBezTo>
                  <a:lnTo>
                    <a:pt x="0" y="208502"/>
                  </a:lnTo>
                  <a:lnTo>
                    <a:pt x="1014889" y="208502"/>
                  </a:lnTo>
                  <a:lnTo>
                    <a:pt x="1014889" y="179927"/>
                  </a:lnTo>
                  <a:lnTo>
                    <a:pt x="28575" y="179927"/>
                  </a:lnTo>
                  <a:lnTo>
                    <a:pt x="28575" y="69818"/>
                  </a:lnTo>
                  <a:cubicBezTo>
                    <a:pt x="28575" y="47040"/>
                    <a:pt x="47040" y="28575"/>
                    <a:pt x="69818" y="28575"/>
                  </a:cubicBezTo>
                  <a:lnTo>
                    <a:pt x="1056037" y="28575"/>
                  </a:lnTo>
                  <a:cubicBezTo>
                    <a:pt x="1078815" y="28575"/>
                    <a:pt x="1097280" y="47040"/>
                    <a:pt x="1097280" y="69818"/>
                  </a:cubicBezTo>
                  <a:lnTo>
                    <a:pt x="1097280" y="880586"/>
                  </a:lnTo>
                  <a:cubicBezTo>
                    <a:pt x="1097280" y="903364"/>
                    <a:pt x="1078815" y="921830"/>
                    <a:pt x="1056037" y="921830"/>
                  </a:cubicBezTo>
                  <a:lnTo>
                    <a:pt x="69818" y="921830"/>
                  </a:lnTo>
                  <a:cubicBezTo>
                    <a:pt x="47040" y="921830"/>
                    <a:pt x="28575" y="903364"/>
                    <a:pt x="28575" y="880586"/>
                  </a:cubicBezTo>
                  <a:lnTo>
                    <a:pt x="28575" y="315754"/>
                  </a:lnTo>
                  <a:lnTo>
                    <a:pt x="0" y="315754"/>
                  </a:lnTo>
                  <a:lnTo>
                    <a:pt x="0" y="880586"/>
                  </a:lnTo>
                  <a:cubicBezTo>
                    <a:pt x="52" y="919124"/>
                    <a:pt x="31280" y="950352"/>
                    <a:pt x="69818" y="950405"/>
                  </a:cubicBezTo>
                  <a:lnTo>
                    <a:pt x="1056037" y="950405"/>
                  </a:lnTo>
                  <a:cubicBezTo>
                    <a:pt x="1094575" y="950352"/>
                    <a:pt x="1125803" y="919124"/>
                    <a:pt x="1125855" y="880586"/>
                  </a:cubicBezTo>
                  <a:lnTo>
                    <a:pt x="1125855" y="69818"/>
                  </a:lnTo>
                  <a:cubicBezTo>
                    <a:pt x="1125803" y="31280"/>
                    <a:pt x="1094575" y="52"/>
                    <a:pt x="1056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22"/>
            <p:cNvSpPr/>
            <p:nvPr/>
          </p:nvSpPr>
          <p:spPr>
            <a:xfrm>
              <a:off x="5649762" y="3841987"/>
              <a:ext cx="44005" cy="44005"/>
            </a:xfrm>
            <a:custGeom>
              <a:avLst/>
              <a:gdLst/>
              <a:ahLst/>
              <a:cxnLst/>
              <a:rect l="l" t="t" r="r" b="b"/>
              <a:pathLst>
                <a:path w="44005" h="44005" extrusionOk="0">
                  <a:moveTo>
                    <a:pt x="0" y="22098"/>
                  </a:moveTo>
                  <a:cubicBezTo>
                    <a:pt x="53" y="34250"/>
                    <a:pt x="9946" y="44058"/>
                    <a:pt x="22098" y="44005"/>
                  </a:cubicBezTo>
                  <a:cubicBezTo>
                    <a:pt x="34250" y="43953"/>
                    <a:pt x="44058" y="34059"/>
                    <a:pt x="44005" y="21907"/>
                  </a:cubicBezTo>
                  <a:cubicBezTo>
                    <a:pt x="43953" y="9793"/>
                    <a:pt x="34117" y="0"/>
                    <a:pt x="22003" y="0"/>
                  </a:cubicBezTo>
                  <a:cubicBezTo>
                    <a:pt x="9851" y="0"/>
                    <a:pt x="0" y="9851"/>
                    <a:pt x="0" y="22003"/>
                  </a:cubicBezTo>
                  <a:cubicBezTo>
                    <a:pt x="0" y="22034"/>
                    <a:pt x="0" y="22066"/>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2"/>
            <p:cNvSpPr/>
            <p:nvPr/>
          </p:nvSpPr>
          <p:spPr>
            <a:xfrm>
              <a:off x="5734630" y="3841987"/>
              <a:ext cx="44195" cy="44195"/>
            </a:xfrm>
            <a:custGeom>
              <a:avLst/>
              <a:gdLst/>
              <a:ahLst/>
              <a:cxnLst/>
              <a:rect l="l" t="t" r="r" b="b"/>
              <a:pathLst>
                <a:path w="44195" h="44195" extrusionOk="0">
                  <a:moveTo>
                    <a:pt x="0" y="22098"/>
                  </a:moveTo>
                  <a:cubicBezTo>
                    <a:pt x="0" y="34302"/>
                    <a:pt x="9894" y="44196"/>
                    <a:pt x="22098" y="44196"/>
                  </a:cubicBezTo>
                  <a:cubicBezTo>
                    <a:pt x="34302" y="44196"/>
                    <a:pt x="44196" y="34302"/>
                    <a:pt x="44196" y="22098"/>
                  </a:cubicBezTo>
                  <a:cubicBezTo>
                    <a:pt x="44196" y="9894"/>
                    <a:pt x="34302" y="0"/>
                    <a:pt x="22098" y="0"/>
                  </a:cubicBezTo>
                  <a:cubicBezTo>
                    <a:pt x="9894" y="0"/>
                    <a:pt x="0" y="9894"/>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 name="Google Shape;303;p22"/>
            <p:cNvSpPr/>
            <p:nvPr/>
          </p:nvSpPr>
          <p:spPr>
            <a:xfrm>
              <a:off x="5819593" y="3841987"/>
              <a:ext cx="44196" cy="44195"/>
            </a:xfrm>
            <a:custGeom>
              <a:avLst/>
              <a:gdLst/>
              <a:ahLst/>
              <a:cxnLst/>
              <a:rect l="l" t="t" r="r" b="b"/>
              <a:pathLst>
                <a:path w="44196" h="44195" extrusionOk="0">
                  <a:moveTo>
                    <a:pt x="0" y="22098"/>
                  </a:moveTo>
                  <a:cubicBezTo>
                    <a:pt x="0" y="34303"/>
                    <a:pt x="9894" y="44196"/>
                    <a:pt x="22098" y="44196"/>
                  </a:cubicBezTo>
                  <a:cubicBezTo>
                    <a:pt x="34303" y="44196"/>
                    <a:pt x="44196" y="34302"/>
                    <a:pt x="44196" y="22098"/>
                  </a:cubicBezTo>
                  <a:cubicBezTo>
                    <a:pt x="44196" y="9893"/>
                    <a:pt x="34302" y="0"/>
                    <a:pt x="22098" y="0"/>
                  </a:cubicBezTo>
                  <a:cubicBezTo>
                    <a:pt x="22066" y="0"/>
                    <a:pt x="22034" y="0"/>
                    <a:pt x="22003" y="0"/>
                  </a:cubicBezTo>
                  <a:cubicBezTo>
                    <a:pt x="9836" y="53"/>
                    <a:pt x="0" y="9931"/>
                    <a:pt x="0" y="220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22"/>
            <p:cNvSpPr/>
            <p:nvPr/>
          </p:nvSpPr>
          <p:spPr>
            <a:xfrm>
              <a:off x="5663764" y="4074207"/>
              <a:ext cx="913066" cy="517588"/>
            </a:xfrm>
            <a:custGeom>
              <a:avLst/>
              <a:gdLst/>
              <a:ahLst/>
              <a:cxnLst/>
              <a:rect l="l" t="t" r="r" b="b"/>
              <a:pathLst>
                <a:path w="913066" h="517588" extrusionOk="0">
                  <a:moveTo>
                    <a:pt x="913067" y="517589"/>
                  </a:moveTo>
                  <a:lnTo>
                    <a:pt x="913067" y="0"/>
                  </a:lnTo>
                  <a:lnTo>
                    <a:pt x="0" y="0"/>
                  </a:lnTo>
                  <a:lnTo>
                    <a:pt x="0" y="517589"/>
                  </a:lnTo>
                  <a:lnTo>
                    <a:pt x="28575" y="517589"/>
                  </a:lnTo>
                  <a:lnTo>
                    <a:pt x="28575" y="364141"/>
                  </a:lnTo>
                  <a:lnTo>
                    <a:pt x="176879" y="364141"/>
                  </a:lnTo>
                  <a:lnTo>
                    <a:pt x="176879" y="517589"/>
                  </a:lnTo>
                  <a:lnTo>
                    <a:pt x="205454" y="517589"/>
                  </a:lnTo>
                  <a:lnTo>
                    <a:pt x="205454" y="364141"/>
                  </a:lnTo>
                  <a:lnTo>
                    <a:pt x="353854" y="364141"/>
                  </a:lnTo>
                  <a:lnTo>
                    <a:pt x="353854" y="517589"/>
                  </a:lnTo>
                  <a:lnTo>
                    <a:pt x="382429" y="517589"/>
                  </a:lnTo>
                  <a:lnTo>
                    <a:pt x="382429" y="364141"/>
                  </a:lnTo>
                  <a:lnTo>
                    <a:pt x="530733" y="364141"/>
                  </a:lnTo>
                  <a:lnTo>
                    <a:pt x="530733" y="517589"/>
                  </a:lnTo>
                  <a:lnTo>
                    <a:pt x="559308" y="517589"/>
                  </a:lnTo>
                  <a:lnTo>
                    <a:pt x="559308" y="364141"/>
                  </a:lnTo>
                  <a:lnTo>
                    <a:pt x="707612" y="364141"/>
                  </a:lnTo>
                  <a:lnTo>
                    <a:pt x="707612" y="517589"/>
                  </a:lnTo>
                  <a:lnTo>
                    <a:pt x="736187" y="517589"/>
                  </a:lnTo>
                  <a:lnTo>
                    <a:pt x="736187" y="364141"/>
                  </a:lnTo>
                  <a:lnTo>
                    <a:pt x="884492" y="364141"/>
                  </a:lnTo>
                  <a:lnTo>
                    <a:pt x="884492" y="517589"/>
                  </a:lnTo>
                  <a:close/>
                  <a:moveTo>
                    <a:pt x="884492" y="167735"/>
                  </a:moveTo>
                  <a:lnTo>
                    <a:pt x="736187" y="167735"/>
                  </a:lnTo>
                  <a:lnTo>
                    <a:pt x="736187" y="28575"/>
                  </a:lnTo>
                  <a:lnTo>
                    <a:pt x="884492" y="28575"/>
                  </a:lnTo>
                  <a:close/>
                  <a:moveTo>
                    <a:pt x="382429" y="28575"/>
                  </a:moveTo>
                  <a:lnTo>
                    <a:pt x="530733" y="28575"/>
                  </a:lnTo>
                  <a:lnTo>
                    <a:pt x="530733" y="167735"/>
                  </a:lnTo>
                  <a:lnTo>
                    <a:pt x="382429" y="167735"/>
                  </a:lnTo>
                  <a:close/>
                  <a:moveTo>
                    <a:pt x="353854" y="167735"/>
                  </a:moveTo>
                  <a:lnTo>
                    <a:pt x="205454" y="167735"/>
                  </a:lnTo>
                  <a:lnTo>
                    <a:pt x="205454" y="28575"/>
                  </a:lnTo>
                  <a:lnTo>
                    <a:pt x="353854" y="28575"/>
                  </a:lnTo>
                  <a:close/>
                  <a:moveTo>
                    <a:pt x="559308" y="28575"/>
                  </a:moveTo>
                  <a:lnTo>
                    <a:pt x="707612" y="28575"/>
                  </a:lnTo>
                  <a:lnTo>
                    <a:pt x="707612" y="167735"/>
                  </a:lnTo>
                  <a:lnTo>
                    <a:pt x="559308" y="167735"/>
                  </a:lnTo>
                  <a:close/>
                  <a:moveTo>
                    <a:pt x="176879" y="28575"/>
                  </a:moveTo>
                  <a:lnTo>
                    <a:pt x="176879" y="167735"/>
                  </a:lnTo>
                  <a:lnTo>
                    <a:pt x="28575" y="167735"/>
                  </a:lnTo>
                  <a:lnTo>
                    <a:pt x="28575" y="28575"/>
                  </a:lnTo>
                  <a:close/>
                  <a:moveTo>
                    <a:pt x="28575" y="335566"/>
                  </a:moveTo>
                  <a:lnTo>
                    <a:pt x="28575" y="196310"/>
                  </a:lnTo>
                  <a:lnTo>
                    <a:pt x="176879" y="196310"/>
                  </a:lnTo>
                  <a:lnTo>
                    <a:pt x="176879" y="335566"/>
                  </a:lnTo>
                  <a:close/>
                  <a:moveTo>
                    <a:pt x="205454" y="335566"/>
                  </a:moveTo>
                  <a:lnTo>
                    <a:pt x="205454" y="196310"/>
                  </a:lnTo>
                  <a:lnTo>
                    <a:pt x="353854" y="196310"/>
                  </a:lnTo>
                  <a:lnTo>
                    <a:pt x="353854" y="335566"/>
                  </a:lnTo>
                  <a:close/>
                  <a:moveTo>
                    <a:pt x="382429" y="335566"/>
                  </a:moveTo>
                  <a:lnTo>
                    <a:pt x="382429" y="196310"/>
                  </a:lnTo>
                  <a:lnTo>
                    <a:pt x="530733" y="196310"/>
                  </a:lnTo>
                  <a:lnTo>
                    <a:pt x="530733" y="335566"/>
                  </a:lnTo>
                  <a:close/>
                  <a:moveTo>
                    <a:pt x="559308" y="335566"/>
                  </a:moveTo>
                  <a:lnTo>
                    <a:pt x="559308" y="196310"/>
                  </a:lnTo>
                  <a:lnTo>
                    <a:pt x="707612" y="196310"/>
                  </a:lnTo>
                  <a:lnTo>
                    <a:pt x="707612" y="335566"/>
                  </a:lnTo>
                  <a:close/>
                  <a:moveTo>
                    <a:pt x="736187" y="335566"/>
                  </a:moveTo>
                  <a:lnTo>
                    <a:pt x="736187" y="196310"/>
                  </a:lnTo>
                  <a:lnTo>
                    <a:pt x="884492" y="196310"/>
                  </a:lnTo>
                  <a:lnTo>
                    <a:pt x="884492" y="3355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05" name="Google Shape;305;p22"/>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306" name="Google Shape;306;p22"/>
          <p:cNvSpPr/>
          <p:nvPr/>
        </p:nvSpPr>
        <p:spPr>
          <a:xfrm>
            <a:off x="4508572" y="1292669"/>
            <a:ext cx="3171900" cy="5029800"/>
          </a:xfrm>
          <a:prstGeom prst="rect">
            <a:avLst/>
          </a:prstGeom>
          <a:noFill/>
          <a:ln w="25400" cap="flat" cmpd="sng">
            <a:solidFill>
              <a:srgbClr val="133B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9F7F4"/>
              </a:solidFill>
              <a:latin typeface="Arial"/>
              <a:ea typeface="Arial"/>
              <a:cs typeface="Arial"/>
              <a:sym typeface="Arial"/>
            </a:endParaRPr>
          </a:p>
        </p:txBody>
      </p:sp>
      <p:sp>
        <p:nvSpPr>
          <p:cNvPr id="307" name="Google Shape;307;p22"/>
          <p:cNvSpPr txBox="1"/>
          <p:nvPr/>
        </p:nvSpPr>
        <p:spPr>
          <a:xfrm>
            <a:off x="4619192" y="1380911"/>
            <a:ext cx="29775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FF5F46"/>
                </a:solidFill>
                <a:latin typeface="DM Sans"/>
                <a:ea typeface="DM Sans"/>
                <a:cs typeface="DM Sans"/>
                <a:sym typeface="DM Sans"/>
              </a:rPr>
              <a:t>Data governance team</a:t>
            </a:r>
            <a:endParaRPr sz="2000" b="0" i="0" u="none" strike="noStrike" cap="none">
              <a:solidFill>
                <a:srgbClr val="FF5F46"/>
              </a:solidFill>
              <a:latin typeface="DM Sans"/>
              <a:ea typeface="DM Sans"/>
              <a:cs typeface="DM Sans"/>
              <a:sym typeface="DM Sans"/>
            </a:endParaRPr>
          </a:p>
        </p:txBody>
      </p:sp>
      <p:sp>
        <p:nvSpPr>
          <p:cNvPr id="308" name="Google Shape;308;p22"/>
          <p:cNvSpPr/>
          <p:nvPr/>
        </p:nvSpPr>
        <p:spPr>
          <a:xfrm>
            <a:off x="2401975" y="2198175"/>
            <a:ext cx="1956000" cy="492300"/>
          </a:xfrm>
          <a:prstGeom prst="roundRect">
            <a:avLst>
              <a:gd name="adj" fmla="val 16667"/>
            </a:avLst>
          </a:prstGeom>
          <a:solidFill>
            <a:srgbClr val="0D181C"/>
          </a:solidFill>
          <a:ln w="19050" cap="flat" cmpd="sng">
            <a:solidFill>
              <a:srgbClr val="EEEDE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050" b="0" i="0" u="none" strike="noStrike" cap="none">
                <a:solidFill>
                  <a:srgbClr val="FFAB00"/>
                </a:solidFill>
                <a:latin typeface="DM Sans"/>
                <a:ea typeface="DM Sans"/>
                <a:cs typeface="DM Sans"/>
                <a:sym typeface="DM Sans"/>
              </a:rPr>
              <a:t>“Easy to </a:t>
            </a:r>
            <a:r>
              <a:rPr lang="en-US" sz="1050">
                <a:solidFill>
                  <a:srgbClr val="FFAB00"/>
                </a:solidFill>
                <a:latin typeface="DM Sans"/>
                <a:ea typeface="DM Sans"/>
                <a:cs typeface="DM Sans"/>
                <a:sym typeface="DM Sans"/>
              </a:rPr>
              <a:t>discover </a:t>
            </a:r>
            <a:r>
              <a:rPr lang="en-US" sz="1050" b="0" i="0" u="none" strike="noStrike" cap="none">
                <a:solidFill>
                  <a:srgbClr val="FFAB00"/>
                </a:solidFill>
                <a:latin typeface="DM Sans"/>
                <a:ea typeface="DM Sans"/>
                <a:cs typeface="DM Sans"/>
                <a:sym typeface="DM Sans"/>
              </a:rPr>
              <a:t>what I need!!”</a:t>
            </a:r>
            <a:endParaRPr/>
          </a:p>
        </p:txBody>
      </p:sp>
      <p:sp>
        <p:nvSpPr>
          <p:cNvPr id="309" name="Google Shape;309;p22"/>
          <p:cNvSpPr/>
          <p:nvPr/>
        </p:nvSpPr>
        <p:spPr>
          <a:xfrm>
            <a:off x="6057912" y="2432128"/>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22"/>
          <p:cNvSpPr/>
          <p:nvPr/>
        </p:nvSpPr>
        <p:spPr>
          <a:xfrm>
            <a:off x="5717622" y="2432128"/>
            <a:ext cx="341099" cy="330255"/>
          </a:xfrm>
          <a:custGeom>
            <a:avLst/>
            <a:gdLst/>
            <a:ahLst/>
            <a:cxnLst/>
            <a:rect l="l" t="t" r="r" b="b"/>
            <a:pathLst>
              <a:path w="329564" h="319087" extrusionOk="0">
                <a:moveTo>
                  <a:pt x="241935" y="211455"/>
                </a:moveTo>
                <a:cubicBezTo>
                  <a:pt x="263843" y="186690"/>
                  <a:pt x="276225" y="141922"/>
                  <a:pt x="274320" y="103822"/>
                </a:cubicBezTo>
                <a:cubicBezTo>
                  <a:pt x="271463" y="40957"/>
                  <a:pt x="228600" y="0"/>
                  <a:pt x="165735" y="0"/>
                </a:cubicBezTo>
                <a:cubicBezTo>
                  <a:pt x="102870" y="0"/>
                  <a:pt x="60007" y="40957"/>
                  <a:pt x="57150" y="103822"/>
                </a:cubicBezTo>
                <a:cubicBezTo>
                  <a:pt x="55245" y="141922"/>
                  <a:pt x="67627" y="186690"/>
                  <a:pt x="89535" y="211455"/>
                </a:cubicBezTo>
                <a:cubicBezTo>
                  <a:pt x="41910" y="231458"/>
                  <a:pt x="12382" y="273368"/>
                  <a:pt x="0" y="309562"/>
                </a:cubicBezTo>
                <a:lnTo>
                  <a:pt x="26670" y="319087"/>
                </a:lnTo>
                <a:cubicBezTo>
                  <a:pt x="39052" y="283845"/>
                  <a:pt x="70485" y="241935"/>
                  <a:pt x="123825" y="231458"/>
                </a:cubicBezTo>
                <a:lnTo>
                  <a:pt x="123825" y="203835"/>
                </a:lnTo>
                <a:cubicBezTo>
                  <a:pt x="106680" y="200025"/>
                  <a:pt x="82868" y="155258"/>
                  <a:pt x="84773" y="106680"/>
                </a:cubicBezTo>
                <a:cubicBezTo>
                  <a:pt x="86677" y="58102"/>
                  <a:pt x="117157" y="29527"/>
                  <a:pt x="164783" y="29527"/>
                </a:cubicBezTo>
                <a:cubicBezTo>
                  <a:pt x="212408" y="29527"/>
                  <a:pt x="242888" y="58102"/>
                  <a:pt x="244793" y="106680"/>
                </a:cubicBezTo>
                <a:cubicBezTo>
                  <a:pt x="246698" y="155258"/>
                  <a:pt x="222885" y="200025"/>
                  <a:pt x="205740" y="203835"/>
                </a:cubicBezTo>
                <a:lnTo>
                  <a:pt x="205740" y="231458"/>
                </a:lnTo>
                <a:cubicBezTo>
                  <a:pt x="259080" y="241935"/>
                  <a:pt x="291465" y="283845"/>
                  <a:pt x="302895" y="319087"/>
                </a:cubicBezTo>
                <a:lnTo>
                  <a:pt x="329565" y="309562"/>
                </a:lnTo>
                <a:cubicBezTo>
                  <a:pt x="319088" y="273368"/>
                  <a:pt x="289560" y="231458"/>
                  <a:pt x="241935" y="21145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1" name="Google Shape;311;p22"/>
          <p:cNvGrpSpPr/>
          <p:nvPr/>
        </p:nvGrpSpPr>
        <p:grpSpPr>
          <a:xfrm>
            <a:off x="4069545" y="3495470"/>
            <a:ext cx="4076700" cy="2224830"/>
            <a:chOff x="4069545" y="3495470"/>
            <a:chExt cx="4076700" cy="2224830"/>
          </a:xfrm>
        </p:grpSpPr>
        <p:sp>
          <p:nvSpPr>
            <p:cNvPr id="312" name="Google Shape;312;p22"/>
            <p:cNvSpPr/>
            <p:nvPr/>
          </p:nvSpPr>
          <p:spPr>
            <a:xfrm>
              <a:off x="4069545" y="3495470"/>
              <a:ext cx="4076700" cy="1046700"/>
            </a:xfrm>
            <a:prstGeom prst="rect">
              <a:avLst/>
            </a:prstGeom>
            <a:solidFill>
              <a:srgbClr val="00A972"/>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DM Sans"/>
                  <a:ea typeface="DM Sans"/>
                  <a:cs typeface="DM Sans"/>
                  <a:sym typeface="DM Sans"/>
                </a:rPr>
                <a:t>Databricks Unity Catalog</a:t>
              </a:r>
              <a:endParaRPr sz="1500" b="1" i="0" u="none" strike="noStrike" cap="none">
                <a:solidFill>
                  <a:srgbClr val="FFFFFF"/>
                </a:solidFill>
                <a:latin typeface="DM Sans"/>
                <a:ea typeface="DM Sans"/>
                <a:cs typeface="DM Sans"/>
                <a:sym typeface="DM Sans"/>
              </a:endParaRPr>
            </a:p>
          </p:txBody>
        </p:sp>
        <p:sp>
          <p:nvSpPr>
            <p:cNvPr id="313" name="Google Shape;313;p22"/>
            <p:cNvSpPr txBox="1"/>
            <p:nvPr/>
          </p:nvSpPr>
          <p:spPr>
            <a:xfrm>
              <a:off x="4619300" y="4612100"/>
              <a:ext cx="29775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DM Sans"/>
                  <a:ea typeface="DM Sans"/>
                  <a:cs typeface="DM Sans"/>
                  <a:sym typeface="DM Sans"/>
                </a:rPr>
                <a:t>One security and governance model for structured/unstructured data as well as AI</a:t>
              </a:r>
              <a:endParaRPr sz="1500" b="1" i="0" u="none" strike="noStrike" cap="none">
                <a:solidFill>
                  <a:schemeClr val="dk1"/>
                </a:solidFill>
                <a:latin typeface="DM Sans"/>
                <a:ea typeface="DM Sans"/>
                <a:cs typeface="DM Sans"/>
                <a:sym typeface="DM Sans"/>
              </a:endParaRPr>
            </a:p>
          </p:txBody>
        </p:sp>
      </p:grpSp>
      <p:grpSp>
        <p:nvGrpSpPr>
          <p:cNvPr id="314" name="Google Shape;314;p22"/>
          <p:cNvGrpSpPr/>
          <p:nvPr/>
        </p:nvGrpSpPr>
        <p:grpSpPr>
          <a:xfrm>
            <a:off x="8002127" y="2535207"/>
            <a:ext cx="1260629" cy="2969502"/>
            <a:chOff x="8002127" y="2535207"/>
            <a:chExt cx="1260629" cy="2969502"/>
          </a:xfrm>
        </p:grpSpPr>
        <p:cxnSp>
          <p:nvCxnSpPr>
            <p:cNvPr id="315" name="Google Shape;315;p22"/>
            <p:cNvCxnSpPr/>
            <p:nvPr/>
          </p:nvCxnSpPr>
          <p:spPr>
            <a:xfrm rot="10800000">
              <a:off x="8601556" y="3525041"/>
              <a:ext cx="661200" cy="0"/>
            </a:xfrm>
            <a:prstGeom prst="straightConnector1">
              <a:avLst/>
            </a:prstGeom>
            <a:noFill/>
            <a:ln w="9525" cap="flat" cmpd="sng">
              <a:solidFill>
                <a:srgbClr val="00A972"/>
              </a:solidFill>
              <a:prstDash val="dash"/>
              <a:round/>
              <a:headEnd type="stealth" w="med" len="med"/>
              <a:tailEnd type="none" w="sm" len="sm"/>
            </a:ln>
          </p:spPr>
        </p:cxnSp>
        <p:cxnSp>
          <p:nvCxnSpPr>
            <p:cNvPr id="316" name="Google Shape;316;p22"/>
            <p:cNvCxnSpPr/>
            <p:nvPr/>
          </p:nvCxnSpPr>
          <p:spPr>
            <a:xfrm rot="10800000">
              <a:off x="8601556" y="2535207"/>
              <a:ext cx="661200" cy="0"/>
            </a:xfrm>
            <a:prstGeom prst="straightConnector1">
              <a:avLst/>
            </a:prstGeom>
            <a:noFill/>
            <a:ln w="9525" cap="flat" cmpd="sng">
              <a:solidFill>
                <a:srgbClr val="00A972"/>
              </a:solidFill>
              <a:prstDash val="dash"/>
              <a:round/>
              <a:headEnd type="stealth" w="med" len="med"/>
              <a:tailEnd type="none" w="sm" len="sm"/>
            </a:ln>
          </p:spPr>
        </p:cxnSp>
        <p:cxnSp>
          <p:nvCxnSpPr>
            <p:cNvPr id="317" name="Google Shape;317;p22"/>
            <p:cNvCxnSpPr/>
            <p:nvPr/>
          </p:nvCxnSpPr>
          <p:spPr>
            <a:xfrm rot="10800000">
              <a:off x="8601556" y="5504709"/>
              <a:ext cx="661200" cy="0"/>
            </a:xfrm>
            <a:prstGeom prst="straightConnector1">
              <a:avLst/>
            </a:prstGeom>
            <a:noFill/>
            <a:ln w="9525" cap="flat" cmpd="sng">
              <a:solidFill>
                <a:srgbClr val="00A972"/>
              </a:solidFill>
              <a:prstDash val="dash"/>
              <a:round/>
              <a:headEnd type="stealth" w="med" len="med"/>
              <a:tailEnd type="none" w="sm" len="sm"/>
            </a:ln>
          </p:spPr>
        </p:cxnSp>
        <p:cxnSp>
          <p:nvCxnSpPr>
            <p:cNvPr id="318" name="Google Shape;318;p22"/>
            <p:cNvCxnSpPr/>
            <p:nvPr/>
          </p:nvCxnSpPr>
          <p:spPr>
            <a:xfrm rot="10800000">
              <a:off x="8601556" y="4514875"/>
              <a:ext cx="661200" cy="0"/>
            </a:xfrm>
            <a:prstGeom prst="straightConnector1">
              <a:avLst/>
            </a:prstGeom>
            <a:noFill/>
            <a:ln w="9525" cap="flat" cmpd="sng">
              <a:solidFill>
                <a:srgbClr val="00A972"/>
              </a:solidFill>
              <a:prstDash val="dash"/>
              <a:round/>
              <a:headEnd type="stealth" w="med" len="med"/>
              <a:tailEnd type="none" w="sm" len="sm"/>
            </a:ln>
          </p:spPr>
        </p:cxnSp>
        <p:cxnSp>
          <p:nvCxnSpPr>
            <p:cNvPr id="319" name="Google Shape;319;p22"/>
            <p:cNvCxnSpPr/>
            <p:nvPr/>
          </p:nvCxnSpPr>
          <p:spPr>
            <a:xfrm>
              <a:off x="8601524" y="2535207"/>
              <a:ext cx="0" cy="2969400"/>
            </a:xfrm>
            <a:prstGeom prst="straightConnector1">
              <a:avLst/>
            </a:prstGeom>
            <a:noFill/>
            <a:ln w="9525" cap="flat" cmpd="sng">
              <a:solidFill>
                <a:srgbClr val="00A972"/>
              </a:solidFill>
              <a:prstDash val="dash"/>
              <a:round/>
              <a:headEnd type="none" w="sm" len="sm"/>
              <a:tailEnd type="none" w="sm" len="sm"/>
            </a:ln>
          </p:spPr>
        </p:cxnSp>
        <p:cxnSp>
          <p:nvCxnSpPr>
            <p:cNvPr id="320" name="Google Shape;320;p22"/>
            <p:cNvCxnSpPr/>
            <p:nvPr/>
          </p:nvCxnSpPr>
          <p:spPr>
            <a:xfrm>
              <a:off x="8002127" y="4018820"/>
              <a:ext cx="596700" cy="0"/>
            </a:xfrm>
            <a:prstGeom prst="straightConnector1">
              <a:avLst/>
            </a:prstGeom>
            <a:noFill/>
            <a:ln w="9525" cap="flat" cmpd="sng">
              <a:solidFill>
                <a:srgbClr val="00A972"/>
              </a:solidFill>
              <a:prstDash val="dash"/>
              <a:round/>
              <a:headEnd type="none" w="sm" len="sm"/>
              <a:tailEnd type="none" w="sm" len="sm"/>
            </a:ln>
          </p:spPr>
        </p:cxnSp>
      </p:grpSp>
      <p:sp>
        <p:nvSpPr>
          <p:cNvPr id="321" name="Google Shape;321;p22"/>
          <p:cNvSpPr/>
          <p:nvPr/>
        </p:nvSpPr>
        <p:spPr>
          <a:xfrm>
            <a:off x="6643934" y="1951404"/>
            <a:ext cx="2022900" cy="740700"/>
          </a:xfrm>
          <a:prstGeom prst="roundRect">
            <a:avLst>
              <a:gd name="adj" fmla="val 16667"/>
            </a:avLst>
          </a:prstGeom>
          <a:solidFill>
            <a:srgbClr val="0D181C"/>
          </a:solidFill>
          <a:ln w="19050" cap="flat" cmpd="sng">
            <a:solidFill>
              <a:srgbClr val="EEEDE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AB00"/>
                </a:solidFill>
                <a:latin typeface="DM Sans"/>
                <a:ea typeface="DM Sans"/>
                <a:cs typeface="DM Sans"/>
                <a:sym typeface="DM Sans"/>
              </a:rPr>
              <a:t>“Simple unified solution</a:t>
            </a:r>
            <a:br>
              <a:rPr lang="en-US" sz="1050" b="0" i="0" u="none" strike="noStrike" cap="none">
                <a:solidFill>
                  <a:srgbClr val="FFAB00"/>
                </a:solidFill>
                <a:latin typeface="DM Sans"/>
                <a:ea typeface="DM Sans"/>
                <a:cs typeface="DM Sans"/>
                <a:sym typeface="DM Sans"/>
              </a:rPr>
            </a:br>
            <a:r>
              <a:rPr lang="en-US" sz="1050" b="0" i="0" u="none" strike="noStrike" cap="none">
                <a:solidFill>
                  <a:srgbClr val="FFAB00"/>
                </a:solidFill>
                <a:latin typeface="DM Sans"/>
                <a:ea typeface="DM Sans"/>
                <a:cs typeface="DM Sans"/>
                <a:sym typeface="DM Sans"/>
              </a:rPr>
              <a:t>to  manage data and </a:t>
            </a:r>
            <a:br>
              <a:rPr lang="en-US" sz="1050" b="0" i="0" u="none" strike="noStrike" cap="none">
                <a:solidFill>
                  <a:srgbClr val="FFAB00"/>
                </a:solidFill>
                <a:latin typeface="DM Sans"/>
                <a:ea typeface="DM Sans"/>
                <a:cs typeface="DM Sans"/>
                <a:sym typeface="DM Sans"/>
              </a:rPr>
            </a:br>
            <a:r>
              <a:rPr lang="en-US" sz="1050" b="0" i="0" u="none" strike="noStrike" cap="none">
                <a:solidFill>
                  <a:srgbClr val="FFAB00"/>
                </a:solidFill>
                <a:latin typeface="DM Sans"/>
                <a:ea typeface="DM Sans"/>
                <a:cs typeface="DM Sans"/>
                <a:sym typeface="DM Sans"/>
              </a:rPr>
              <a:t>AI governance.”</a:t>
            </a:r>
            <a:endParaRPr/>
          </a:p>
        </p:txBody>
      </p:sp>
      <p:grpSp>
        <p:nvGrpSpPr>
          <p:cNvPr id="322" name="Google Shape;322;p22"/>
          <p:cNvGrpSpPr/>
          <p:nvPr/>
        </p:nvGrpSpPr>
        <p:grpSpPr>
          <a:xfrm>
            <a:off x="2365647" y="2754680"/>
            <a:ext cx="1638510" cy="3012931"/>
            <a:chOff x="2365752" y="2754669"/>
            <a:chExt cx="1500192" cy="3012931"/>
          </a:xfrm>
        </p:grpSpPr>
        <p:cxnSp>
          <p:nvCxnSpPr>
            <p:cNvPr id="323" name="Google Shape;323;p22"/>
            <p:cNvCxnSpPr/>
            <p:nvPr/>
          </p:nvCxnSpPr>
          <p:spPr>
            <a:xfrm rot="10800000">
              <a:off x="3375144" y="4018171"/>
              <a:ext cx="490800" cy="0"/>
            </a:xfrm>
            <a:prstGeom prst="straightConnector1">
              <a:avLst/>
            </a:prstGeom>
            <a:noFill/>
            <a:ln w="9525" cap="flat" cmpd="sng">
              <a:solidFill>
                <a:srgbClr val="00A972"/>
              </a:solidFill>
              <a:prstDash val="solid"/>
              <a:round/>
              <a:headEnd type="stealth" w="med" len="med"/>
              <a:tailEnd type="none" w="sm" len="sm"/>
            </a:ln>
          </p:spPr>
        </p:cxnSp>
        <p:grpSp>
          <p:nvGrpSpPr>
            <p:cNvPr id="324" name="Google Shape;324;p22"/>
            <p:cNvGrpSpPr/>
            <p:nvPr/>
          </p:nvGrpSpPr>
          <p:grpSpPr>
            <a:xfrm>
              <a:off x="2365752" y="2754669"/>
              <a:ext cx="1014417" cy="3012931"/>
              <a:chOff x="2757206" y="2754669"/>
              <a:chExt cx="622800" cy="3012931"/>
            </a:xfrm>
          </p:grpSpPr>
          <p:cxnSp>
            <p:nvCxnSpPr>
              <p:cNvPr id="325" name="Google Shape;325;p22"/>
              <p:cNvCxnSpPr/>
              <p:nvPr/>
            </p:nvCxnSpPr>
            <p:spPr>
              <a:xfrm>
                <a:off x="3380006" y="2754669"/>
                <a:ext cx="0" cy="3012900"/>
              </a:xfrm>
              <a:prstGeom prst="straightConnector1">
                <a:avLst/>
              </a:prstGeom>
              <a:noFill/>
              <a:ln w="9525" cap="flat" cmpd="sng">
                <a:solidFill>
                  <a:srgbClr val="00A972"/>
                </a:solidFill>
                <a:prstDash val="solid"/>
                <a:round/>
                <a:headEnd type="none" w="sm" len="sm"/>
                <a:tailEnd type="none" w="sm" len="sm"/>
              </a:ln>
            </p:spPr>
          </p:cxnSp>
          <p:cxnSp>
            <p:nvCxnSpPr>
              <p:cNvPr id="326" name="Google Shape;326;p22"/>
              <p:cNvCxnSpPr/>
              <p:nvPr/>
            </p:nvCxnSpPr>
            <p:spPr>
              <a:xfrm rot="10800000">
                <a:off x="2757206" y="5767600"/>
                <a:ext cx="622800" cy="0"/>
              </a:xfrm>
              <a:prstGeom prst="straightConnector1">
                <a:avLst/>
              </a:prstGeom>
              <a:noFill/>
              <a:ln w="9525" cap="flat" cmpd="sng">
                <a:solidFill>
                  <a:srgbClr val="00A972"/>
                </a:solidFill>
                <a:prstDash val="solid"/>
                <a:round/>
                <a:headEnd type="none" w="sm" len="sm"/>
                <a:tailEnd type="none" w="sm" len="sm"/>
              </a:ln>
            </p:spPr>
          </p:cxnSp>
          <p:cxnSp>
            <p:nvCxnSpPr>
              <p:cNvPr id="327" name="Google Shape;327;p22"/>
              <p:cNvCxnSpPr/>
              <p:nvPr/>
            </p:nvCxnSpPr>
            <p:spPr>
              <a:xfrm rot="10800000">
                <a:off x="2757206" y="4763289"/>
                <a:ext cx="622800" cy="0"/>
              </a:xfrm>
              <a:prstGeom prst="straightConnector1">
                <a:avLst/>
              </a:prstGeom>
              <a:noFill/>
              <a:ln w="9525" cap="flat" cmpd="sng">
                <a:solidFill>
                  <a:srgbClr val="00A972"/>
                </a:solidFill>
                <a:prstDash val="solid"/>
                <a:round/>
                <a:headEnd type="none" w="sm" len="sm"/>
                <a:tailEnd type="none" w="sm" len="sm"/>
              </a:ln>
            </p:spPr>
          </p:cxnSp>
          <p:cxnSp>
            <p:nvCxnSpPr>
              <p:cNvPr id="328" name="Google Shape;328;p22"/>
              <p:cNvCxnSpPr/>
              <p:nvPr/>
            </p:nvCxnSpPr>
            <p:spPr>
              <a:xfrm rot="10800000">
                <a:off x="2757206" y="2754669"/>
                <a:ext cx="622800" cy="0"/>
              </a:xfrm>
              <a:prstGeom prst="straightConnector1">
                <a:avLst/>
              </a:prstGeom>
              <a:noFill/>
              <a:ln w="9525" cap="flat" cmpd="sng">
                <a:solidFill>
                  <a:srgbClr val="00A972"/>
                </a:solidFill>
                <a:prstDash val="solid"/>
                <a:round/>
                <a:headEnd type="none" w="sm" len="sm"/>
                <a:tailEnd type="none" w="sm" len="sm"/>
              </a:ln>
            </p:spPr>
          </p:cxnSp>
          <p:cxnSp>
            <p:nvCxnSpPr>
              <p:cNvPr id="329" name="Google Shape;329;p22"/>
              <p:cNvCxnSpPr/>
              <p:nvPr/>
            </p:nvCxnSpPr>
            <p:spPr>
              <a:xfrm rot="10800000">
                <a:off x="2757206" y="3758979"/>
                <a:ext cx="622800" cy="0"/>
              </a:xfrm>
              <a:prstGeom prst="straightConnector1">
                <a:avLst/>
              </a:prstGeom>
              <a:noFill/>
              <a:ln w="9525" cap="flat" cmpd="sng">
                <a:solidFill>
                  <a:srgbClr val="00A972"/>
                </a:solidFill>
                <a:prstDash val="solid"/>
                <a:round/>
                <a:headEnd type="none" w="sm" len="sm"/>
                <a:tailEnd type="none" w="sm" len="sm"/>
              </a:ln>
            </p:spPr>
          </p:cxnSp>
        </p:grpSp>
      </p:grpSp>
      <p:sp>
        <p:nvSpPr>
          <p:cNvPr id="330" name="Google Shape;330;p22"/>
          <p:cNvSpPr/>
          <p:nvPr/>
        </p:nvSpPr>
        <p:spPr>
          <a:xfrm>
            <a:off x="6491264" y="2418775"/>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rgbClr val="EEEDE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9F7F4"/>
              </a:solidFill>
              <a:latin typeface="Arial"/>
              <a:ea typeface="Arial"/>
              <a:cs typeface="Arial"/>
              <a:sym typeface="Arial"/>
            </a:endParaRPr>
          </a:p>
        </p:txBody>
      </p:sp>
      <p:sp>
        <p:nvSpPr>
          <p:cNvPr id="331" name="Google Shape;331;p22"/>
          <p:cNvSpPr/>
          <p:nvPr/>
        </p:nvSpPr>
        <p:spPr>
          <a:xfrm>
            <a:off x="10450546" y="2737749"/>
            <a:ext cx="1333800" cy="919500"/>
          </a:xfrm>
          <a:prstGeom prst="roundRect">
            <a:avLst>
              <a:gd name="adj" fmla="val 16667"/>
            </a:avLst>
          </a:prstGeom>
          <a:solidFill>
            <a:srgbClr val="0D181C"/>
          </a:solidFill>
          <a:ln w="19050" cap="flat" cmpd="sng">
            <a:solidFill>
              <a:srgbClr val="EEEDE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AB00"/>
                </a:solidFill>
                <a:latin typeface="DM Sans"/>
                <a:ea typeface="DM Sans"/>
                <a:cs typeface="DM Sans"/>
                <a:sym typeface="DM Sans"/>
              </a:rPr>
              <a:t>“Abstracts the complexity of the underlying architecture.”</a:t>
            </a:r>
            <a:endParaRPr/>
          </a:p>
        </p:txBody>
      </p:sp>
      <p:sp>
        <p:nvSpPr>
          <p:cNvPr id="332" name="Google Shape;332;p22"/>
          <p:cNvSpPr/>
          <p:nvPr/>
        </p:nvSpPr>
        <p:spPr>
          <a:xfrm>
            <a:off x="10305573" y="3309969"/>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rgbClr val="EEEDE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9F7F4"/>
              </a:solidFill>
              <a:latin typeface="Arial"/>
              <a:ea typeface="Arial"/>
              <a:cs typeface="Arial"/>
              <a:sym typeface="Arial"/>
            </a:endParaRPr>
          </a:p>
        </p:txBody>
      </p:sp>
      <p:sp>
        <p:nvSpPr>
          <p:cNvPr id="333" name="Google Shape;333;p22"/>
          <p:cNvSpPr/>
          <p:nvPr/>
        </p:nvSpPr>
        <p:spPr>
          <a:xfrm rot="10800000" flipH="1">
            <a:off x="10305573" y="2976763"/>
            <a:ext cx="169545" cy="198120"/>
          </a:xfrm>
          <a:custGeom>
            <a:avLst/>
            <a:gdLst/>
            <a:ahLst/>
            <a:cxnLst/>
            <a:rect l="l" t="t" r="r" b="b"/>
            <a:pathLst>
              <a:path w="169545" h="198120" extrusionOk="0">
                <a:moveTo>
                  <a:pt x="162243" y="0"/>
                </a:moveTo>
                <a:lnTo>
                  <a:pt x="0" y="198120"/>
                </a:lnTo>
                <a:lnTo>
                  <a:pt x="169545" y="154623"/>
                </a:lnTo>
              </a:path>
            </a:pathLst>
          </a:custGeom>
          <a:solidFill>
            <a:srgbClr val="0D181C"/>
          </a:solidFill>
          <a:ln w="19050" cap="flat" cmpd="sng">
            <a:solidFill>
              <a:srgbClr val="EEEDE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9F7F4"/>
              </a:solidFill>
              <a:latin typeface="Arial"/>
              <a:ea typeface="Arial"/>
              <a:cs typeface="Arial"/>
              <a:sym typeface="Arial"/>
            </a:endParaRPr>
          </a:p>
        </p:txBody>
      </p:sp>
      <p:sp>
        <p:nvSpPr>
          <p:cNvPr id="334" name="Google Shape;334;p22"/>
          <p:cNvSpPr txBox="1"/>
          <p:nvPr/>
        </p:nvSpPr>
        <p:spPr>
          <a:xfrm>
            <a:off x="9212149" y="190180"/>
            <a:ext cx="780600" cy="7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335" name="Google Shape;335;p22" descr="A cartoon of a person wearing goggles&#10;&#10;Description automatically generated"/>
          <p:cNvPicPr preferRelativeResize="0"/>
          <p:nvPr/>
        </p:nvPicPr>
        <p:blipFill>
          <a:blip r:embed="rId3">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9"/>
          <p:cNvSpPr txBox="1">
            <a:spLocks noGrp="1"/>
          </p:cNvSpPr>
          <p:nvPr>
            <p:ph type="title"/>
          </p:nvPr>
        </p:nvSpPr>
        <p:spPr>
          <a:xfrm>
            <a:off x="1047708" y="1900931"/>
            <a:ext cx="8035800" cy="1208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0">
                <a:latin typeface="DM Sans Medium"/>
                <a:ea typeface="DM Sans Medium"/>
                <a:cs typeface="DM Sans Medium"/>
                <a:sym typeface="DM Sans Medium"/>
              </a:rPr>
              <a:t>Thank You!</a:t>
            </a:r>
            <a:endParaRPr b="0">
              <a:latin typeface="DM Sans Medium"/>
              <a:ea typeface="DM Sans Medium"/>
              <a:cs typeface="DM Sans Medium"/>
              <a:sym typeface="DM Sans Medium"/>
            </a:endParaRPr>
          </a:p>
        </p:txBody>
      </p:sp>
      <p:sp>
        <p:nvSpPr>
          <p:cNvPr id="938" name="Google Shape;938;p49"/>
          <p:cNvSpPr txBox="1">
            <a:spLocks noGrp="1"/>
          </p:cNvSpPr>
          <p:nvPr>
            <p:ph type="sldNum" idx="12"/>
          </p:nvPr>
        </p:nvSpPr>
        <p:spPr>
          <a:xfrm>
            <a:off x="8608358" y="6356350"/>
            <a:ext cx="2742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749237"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Key elements of governance</a:t>
            </a:r>
            <a:endParaRPr/>
          </a:p>
        </p:txBody>
      </p:sp>
      <p:grpSp>
        <p:nvGrpSpPr>
          <p:cNvPr id="341" name="Google Shape;341;p23"/>
          <p:cNvGrpSpPr/>
          <p:nvPr/>
        </p:nvGrpSpPr>
        <p:grpSpPr>
          <a:xfrm>
            <a:off x="722768" y="1803400"/>
            <a:ext cx="2574900" cy="3990300"/>
            <a:chOff x="722768" y="1993900"/>
            <a:chExt cx="2574900" cy="3990300"/>
          </a:xfrm>
        </p:grpSpPr>
        <p:sp>
          <p:nvSpPr>
            <p:cNvPr id="342" name="Google Shape;342;p23"/>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43" name="Google Shape;343;p23"/>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5F46"/>
                  </a:solidFill>
                  <a:latin typeface="DM Sans"/>
                  <a:ea typeface="DM Sans"/>
                  <a:cs typeface="DM Sans"/>
                  <a:sym typeface="DM Sans"/>
                </a:rPr>
                <a:t>Secure and</a:t>
              </a:r>
              <a:br>
                <a:rPr lang="en-US" sz="1800" b="1" i="0" u="none" strike="noStrike" cap="none">
                  <a:solidFill>
                    <a:srgbClr val="FF5F46"/>
                  </a:solidFill>
                  <a:latin typeface="DM Sans"/>
                  <a:ea typeface="DM Sans"/>
                  <a:cs typeface="DM Sans"/>
                  <a:sym typeface="DM Sans"/>
                </a:rPr>
              </a:br>
              <a:r>
                <a:rPr lang="en-US" sz="1800" b="1" i="0" u="none" strike="noStrike" cap="none">
                  <a:solidFill>
                    <a:srgbClr val="FF5F46"/>
                  </a:solidFill>
                  <a:latin typeface="DM Sans"/>
                  <a:ea typeface="DM Sans"/>
                  <a:cs typeface="DM Sans"/>
                  <a:sym typeface="DM Sans"/>
                </a:rPr>
                <a:t> auditable</a:t>
              </a:r>
              <a:endParaRPr sz="1800" b="1" i="0" u="none" strike="noStrike" cap="none">
                <a:solidFill>
                  <a:srgbClr val="FF5F46"/>
                </a:solidFill>
                <a:latin typeface="DM Sans"/>
                <a:ea typeface="DM Sans"/>
                <a:cs typeface="DM Sans"/>
                <a:sym typeface="DM Sans"/>
              </a:endParaRPr>
            </a:p>
          </p:txBody>
        </p:sp>
        <p:pic>
          <p:nvPicPr>
            <p:cNvPr id="344" name="Google Shape;344;p23"/>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sp>
        <p:nvSpPr>
          <p:cNvPr id="345" name="Google Shape;345;p23"/>
          <p:cNvSpPr txBox="1">
            <a:spLocks noGrp="1"/>
          </p:cNvSpPr>
          <p:nvPr>
            <p:ph type="sldNum" idx="12"/>
          </p:nvPr>
        </p:nvSpPr>
        <p:spPr>
          <a:xfrm>
            <a:off x="11097555"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346" name="Google Shape;346;p23"/>
          <p:cNvGrpSpPr/>
          <p:nvPr/>
        </p:nvGrpSpPr>
        <p:grpSpPr>
          <a:xfrm>
            <a:off x="9004398" y="1803400"/>
            <a:ext cx="2574900" cy="3990300"/>
            <a:chOff x="3419080" y="1803400"/>
            <a:chExt cx="2574900" cy="3990300"/>
          </a:xfrm>
        </p:grpSpPr>
        <p:grpSp>
          <p:nvGrpSpPr>
            <p:cNvPr id="347" name="Google Shape;347;p23"/>
            <p:cNvGrpSpPr/>
            <p:nvPr/>
          </p:nvGrpSpPr>
          <p:grpSpPr>
            <a:xfrm>
              <a:off x="3419080" y="1803400"/>
              <a:ext cx="2574900" cy="3990300"/>
              <a:chOff x="3419080" y="1993900"/>
              <a:chExt cx="2574900" cy="3990300"/>
            </a:xfrm>
          </p:grpSpPr>
          <p:sp>
            <p:nvSpPr>
              <p:cNvPr id="348" name="Google Shape;348;p23"/>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49" name="Google Shape;349;p23"/>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A972"/>
                    </a:solidFill>
                    <a:latin typeface="DM Sans"/>
                    <a:ea typeface="DM Sans"/>
                    <a:cs typeface="DM Sans"/>
                    <a:sym typeface="DM Sans"/>
                  </a:rPr>
                  <a:t>Accurate and</a:t>
                </a:r>
                <a:br>
                  <a:rPr lang="en-US" sz="1800" b="1" i="0" u="none" strike="noStrike" cap="none">
                    <a:solidFill>
                      <a:srgbClr val="00A972"/>
                    </a:solidFill>
                    <a:latin typeface="DM Sans"/>
                    <a:ea typeface="DM Sans"/>
                    <a:cs typeface="DM Sans"/>
                    <a:sym typeface="DM Sans"/>
                  </a:rPr>
                </a:br>
                <a:r>
                  <a:rPr lang="en-US" sz="1800" b="1" i="0" u="none" strike="noStrike" cap="none">
                    <a:solidFill>
                      <a:srgbClr val="00A972"/>
                    </a:solidFill>
                    <a:latin typeface="DM Sans"/>
                    <a:ea typeface="DM Sans"/>
                    <a:cs typeface="DM Sans"/>
                    <a:sym typeface="DM Sans"/>
                  </a:rPr>
                  <a:t>high quality</a:t>
                </a:r>
                <a:endParaRPr sz="1800" b="1" i="0" u="none" strike="noStrike" cap="none">
                  <a:solidFill>
                    <a:srgbClr val="00A972"/>
                  </a:solidFill>
                  <a:latin typeface="DM Sans"/>
                  <a:ea typeface="DM Sans"/>
                  <a:cs typeface="DM Sans"/>
                  <a:sym typeface="DM Sans"/>
                </a:endParaRPr>
              </a:p>
            </p:txBody>
          </p:sp>
        </p:grpSp>
        <p:pic>
          <p:nvPicPr>
            <p:cNvPr id="350" name="Google Shape;350;p23"/>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351" name="Google Shape;351;p23"/>
          <p:cNvGrpSpPr/>
          <p:nvPr/>
        </p:nvGrpSpPr>
        <p:grpSpPr>
          <a:xfrm>
            <a:off x="3468754" y="1803400"/>
            <a:ext cx="2574900" cy="3990300"/>
            <a:chOff x="6141877" y="1803400"/>
            <a:chExt cx="2574900" cy="3990300"/>
          </a:xfrm>
        </p:grpSpPr>
        <p:grpSp>
          <p:nvGrpSpPr>
            <p:cNvPr id="352" name="Google Shape;352;p23"/>
            <p:cNvGrpSpPr/>
            <p:nvPr/>
          </p:nvGrpSpPr>
          <p:grpSpPr>
            <a:xfrm>
              <a:off x="6141877" y="1803400"/>
              <a:ext cx="2574900" cy="3990300"/>
              <a:chOff x="6141877" y="1993900"/>
              <a:chExt cx="2574900" cy="3990300"/>
            </a:xfrm>
          </p:grpSpPr>
          <p:sp>
            <p:nvSpPr>
              <p:cNvPr id="353" name="Google Shape;353;p23"/>
              <p:cNvSpPr/>
              <p:nvPr/>
            </p:nvSpPr>
            <p:spPr>
              <a:xfrm>
                <a:off x="619484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54" name="Google Shape;354;p23"/>
              <p:cNvSpPr/>
              <p:nvPr/>
            </p:nvSpPr>
            <p:spPr>
              <a:xfrm>
                <a:off x="6141877" y="4267506"/>
                <a:ext cx="2574900" cy="623100"/>
              </a:xfrm>
              <a:prstGeom prst="rect">
                <a:avLst/>
              </a:prstGeom>
              <a:noFill/>
              <a:ln>
                <a:noFill/>
              </a:ln>
            </p:spPr>
            <p:txBody>
              <a:bodyPr spcFirstLastPara="1" wrap="square" lIns="121875" tIns="121875" rIns="121875" bIns="1218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359FF"/>
                    </a:solidFill>
                    <a:latin typeface="DM Sans"/>
                    <a:ea typeface="DM Sans"/>
                    <a:cs typeface="DM Sans"/>
                    <a:sym typeface="DM Sans"/>
                  </a:rPr>
                  <a:t>Discoverable</a:t>
                </a:r>
                <a:endParaRPr sz="1800" b="1" i="0" u="none" strike="noStrike" cap="none">
                  <a:solidFill>
                    <a:srgbClr val="4359FF"/>
                  </a:solidFill>
                  <a:latin typeface="DM Sans"/>
                  <a:ea typeface="DM Sans"/>
                  <a:cs typeface="DM Sans"/>
                  <a:sym typeface="DM Sans"/>
                </a:endParaRPr>
              </a:p>
            </p:txBody>
          </p:sp>
        </p:grpSp>
        <p:pic>
          <p:nvPicPr>
            <p:cNvPr id="355" name="Google Shape;355;p23"/>
            <p:cNvPicPr preferRelativeResize="0"/>
            <p:nvPr/>
          </p:nvPicPr>
          <p:blipFill rotWithShape="1">
            <a:blip r:embed="rId5">
              <a:alphaModFix/>
            </a:blip>
            <a:srcRect/>
            <a:stretch/>
          </p:blipFill>
          <p:spPr>
            <a:xfrm>
              <a:off x="6741429" y="2714615"/>
              <a:ext cx="1428750" cy="1428750"/>
            </a:xfrm>
            <a:prstGeom prst="rect">
              <a:avLst/>
            </a:prstGeom>
            <a:noFill/>
            <a:ln>
              <a:noFill/>
            </a:ln>
          </p:spPr>
        </p:pic>
      </p:grpSp>
      <p:grpSp>
        <p:nvGrpSpPr>
          <p:cNvPr id="356" name="Google Shape;356;p23"/>
          <p:cNvGrpSpPr/>
          <p:nvPr/>
        </p:nvGrpSpPr>
        <p:grpSpPr>
          <a:xfrm>
            <a:off x="6294609" y="1803400"/>
            <a:ext cx="2574900" cy="3990300"/>
            <a:chOff x="8917645" y="1803400"/>
            <a:chExt cx="2574900" cy="3990300"/>
          </a:xfrm>
        </p:grpSpPr>
        <p:grpSp>
          <p:nvGrpSpPr>
            <p:cNvPr id="357" name="Google Shape;357;p23"/>
            <p:cNvGrpSpPr/>
            <p:nvPr/>
          </p:nvGrpSpPr>
          <p:grpSpPr>
            <a:xfrm>
              <a:off x="8917645" y="1803400"/>
              <a:ext cx="2574900" cy="3990300"/>
              <a:chOff x="8917645" y="1993900"/>
              <a:chExt cx="2574900" cy="3990300"/>
            </a:xfrm>
          </p:grpSpPr>
          <p:sp>
            <p:nvSpPr>
              <p:cNvPr id="358" name="Google Shape;358;p23"/>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59" name="Google Shape;359;p23"/>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BF8000"/>
                    </a:solidFill>
                    <a:latin typeface="DM Sans"/>
                    <a:ea typeface="DM Sans"/>
                    <a:cs typeface="DM Sans"/>
                    <a:sym typeface="DM Sans"/>
                  </a:rPr>
                  <a:t>Usable and</a:t>
                </a:r>
                <a:br>
                  <a:rPr lang="en-US" sz="1800" b="1" i="0" u="none" strike="noStrike" cap="none">
                    <a:solidFill>
                      <a:srgbClr val="BF8000"/>
                    </a:solidFill>
                    <a:latin typeface="DM Sans"/>
                    <a:ea typeface="DM Sans"/>
                    <a:cs typeface="DM Sans"/>
                    <a:sym typeface="DM Sans"/>
                  </a:rPr>
                </a:br>
                <a:r>
                  <a:rPr lang="en-US" sz="1800" b="1" i="0" u="none" strike="noStrike" cap="none">
                    <a:solidFill>
                      <a:srgbClr val="BF8000"/>
                    </a:solidFill>
                    <a:latin typeface="DM Sans"/>
                    <a:ea typeface="DM Sans"/>
                    <a:cs typeface="DM Sans"/>
                    <a:sym typeface="DM Sans"/>
                  </a:rPr>
                  <a:t>performant</a:t>
                </a:r>
                <a:endParaRPr sz="1800" b="1" i="0" u="none" strike="noStrike" cap="none">
                  <a:solidFill>
                    <a:srgbClr val="BF8000"/>
                  </a:solidFill>
                  <a:latin typeface="DM Sans"/>
                  <a:ea typeface="DM Sans"/>
                  <a:cs typeface="DM Sans"/>
                  <a:sym typeface="DM Sans"/>
                </a:endParaRPr>
              </a:p>
            </p:txBody>
          </p:sp>
        </p:grpSp>
        <p:pic>
          <p:nvPicPr>
            <p:cNvPr id="360" name="Google Shape;360;p23"/>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pic>
        <p:nvPicPr>
          <p:cNvPr id="361" name="Google Shape;361;p23"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1500"/>
                                        <p:tgtEl>
                                          <p:spTgt spid="3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gtEl>
                                        <p:attrNameLst>
                                          <p:attrName>style.visibility</p:attrName>
                                        </p:attrNameLst>
                                      </p:cBhvr>
                                      <p:to>
                                        <p:strVal val="visible"/>
                                      </p:to>
                                    </p:set>
                                    <p:animEffect transition="in" filter="fade">
                                      <p:cBhvr>
                                        <p:cTn id="17" dur="1000"/>
                                        <p:tgtEl>
                                          <p:spTgt spid="3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6"/>
                                        </p:tgtEl>
                                        <p:attrNameLst>
                                          <p:attrName>style.visibility</p:attrName>
                                        </p:attrNameLst>
                                      </p:cBhvr>
                                      <p:to>
                                        <p:strVal val="visible"/>
                                      </p:to>
                                    </p:set>
                                    <p:animEffect transition="in" filter="fade">
                                      <p:cBhvr>
                                        <p:cTn id="22"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000"/>
              <a:buNone/>
            </a:pPr>
            <a:r>
              <a:rPr lang="en-US"/>
              <a:t>How do we get there?</a:t>
            </a:r>
            <a:endParaRPr/>
          </a:p>
        </p:txBody>
      </p:sp>
      <p:sp>
        <p:nvSpPr>
          <p:cNvPr id="367" name="Google Shape;367;p24"/>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368" name="Google Shape;368;p24"/>
          <p:cNvGrpSpPr/>
          <p:nvPr/>
        </p:nvGrpSpPr>
        <p:grpSpPr>
          <a:xfrm>
            <a:off x="722768" y="1803400"/>
            <a:ext cx="10856587" cy="3990300"/>
            <a:chOff x="722768" y="1803400"/>
            <a:chExt cx="10856587" cy="3990300"/>
          </a:xfrm>
        </p:grpSpPr>
        <p:grpSp>
          <p:nvGrpSpPr>
            <p:cNvPr id="369" name="Google Shape;369;p24"/>
            <p:cNvGrpSpPr/>
            <p:nvPr/>
          </p:nvGrpSpPr>
          <p:grpSpPr>
            <a:xfrm>
              <a:off x="722768" y="1803400"/>
              <a:ext cx="2574900" cy="3990300"/>
              <a:chOff x="722768" y="1993900"/>
              <a:chExt cx="2574900" cy="3990300"/>
            </a:xfrm>
          </p:grpSpPr>
          <p:sp>
            <p:nvSpPr>
              <p:cNvPr id="370" name="Google Shape;370;p24"/>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71" name="Google Shape;371;p24"/>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FF3621"/>
                    </a:solidFill>
                    <a:latin typeface="DM Sans"/>
                    <a:ea typeface="DM Sans"/>
                    <a:cs typeface="DM Sans"/>
                    <a:sym typeface="DM Sans"/>
                  </a:rPr>
                  <a:t>Centralized access</a:t>
                </a:r>
                <a:br>
                  <a:rPr lang="en-US" sz="1800" b="1">
                    <a:solidFill>
                      <a:srgbClr val="FF3621"/>
                    </a:solidFill>
                    <a:latin typeface="DM Sans"/>
                    <a:ea typeface="DM Sans"/>
                    <a:cs typeface="DM Sans"/>
                    <a:sym typeface="DM Sans"/>
                  </a:rPr>
                </a:br>
                <a:r>
                  <a:rPr lang="en-US" sz="1800" b="1">
                    <a:solidFill>
                      <a:srgbClr val="FF3621"/>
                    </a:solidFill>
                    <a:latin typeface="DM Sans"/>
                    <a:ea typeface="DM Sans"/>
                    <a:cs typeface="DM Sans"/>
                    <a:sym typeface="DM Sans"/>
                  </a:rPr>
                  <a:t>control for data &amp; AI</a:t>
                </a:r>
                <a:endParaRPr sz="1800" b="1">
                  <a:solidFill>
                    <a:srgbClr val="FF3621"/>
                  </a:solidFill>
                  <a:latin typeface="DM Sans"/>
                  <a:ea typeface="DM Sans"/>
                  <a:cs typeface="DM Sans"/>
                  <a:sym typeface="DM Sans"/>
                </a:endParaRPr>
              </a:p>
            </p:txBody>
          </p:sp>
          <p:pic>
            <p:nvPicPr>
              <p:cNvPr id="372" name="Google Shape;372;p24"/>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grpSp>
          <p:nvGrpSpPr>
            <p:cNvPr id="373" name="Google Shape;373;p24"/>
            <p:cNvGrpSpPr/>
            <p:nvPr/>
          </p:nvGrpSpPr>
          <p:grpSpPr>
            <a:xfrm>
              <a:off x="9004455" y="1803400"/>
              <a:ext cx="2574900" cy="3990300"/>
              <a:chOff x="3419080" y="1803400"/>
              <a:chExt cx="2574900" cy="3990300"/>
            </a:xfrm>
          </p:grpSpPr>
          <p:grpSp>
            <p:nvGrpSpPr>
              <p:cNvPr id="374" name="Google Shape;374;p24"/>
              <p:cNvGrpSpPr/>
              <p:nvPr/>
            </p:nvGrpSpPr>
            <p:grpSpPr>
              <a:xfrm>
                <a:off x="3419080" y="1803400"/>
                <a:ext cx="2574900" cy="3990300"/>
                <a:chOff x="3419080" y="1993900"/>
                <a:chExt cx="2574900" cy="3990300"/>
              </a:xfrm>
            </p:grpSpPr>
            <p:sp>
              <p:nvSpPr>
                <p:cNvPr id="375" name="Google Shape;375;p24"/>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76" name="Google Shape;376;p24"/>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00A972"/>
                      </a:solidFill>
                      <a:latin typeface="DM Sans"/>
                      <a:ea typeface="DM Sans"/>
                      <a:cs typeface="DM Sans"/>
                      <a:sym typeface="DM Sans"/>
                    </a:rPr>
                    <a:t>Lineage &amp;</a:t>
                  </a:r>
                  <a:br>
                    <a:rPr lang="en-US" sz="1800" b="1">
                      <a:solidFill>
                        <a:srgbClr val="00A972"/>
                      </a:solidFill>
                      <a:latin typeface="DM Sans"/>
                      <a:ea typeface="DM Sans"/>
                      <a:cs typeface="DM Sans"/>
                      <a:sym typeface="DM Sans"/>
                    </a:rPr>
                  </a:br>
                  <a:r>
                    <a:rPr lang="en-US" sz="1800" b="1">
                      <a:solidFill>
                        <a:srgbClr val="00A972"/>
                      </a:solidFill>
                      <a:latin typeface="DM Sans"/>
                      <a:ea typeface="DM Sans"/>
                      <a:cs typeface="DM Sans"/>
                      <a:sym typeface="DM Sans"/>
                    </a:rPr>
                    <a:t>data quality</a:t>
                  </a:r>
                  <a:endParaRPr sz="1800" b="1">
                    <a:solidFill>
                      <a:srgbClr val="00A972"/>
                    </a:solidFill>
                    <a:latin typeface="DM Sans"/>
                    <a:ea typeface="DM Sans"/>
                    <a:cs typeface="DM Sans"/>
                    <a:sym typeface="DM Sans"/>
                  </a:endParaRPr>
                </a:p>
              </p:txBody>
            </p:sp>
          </p:grpSp>
          <p:pic>
            <p:nvPicPr>
              <p:cNvPr id="377" name="Google Shape;377;p24"/>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378" name="Google Shape;378;p24"/>
            <p:cNvGrpSpPr/>
            <p:nvPr/>
          </p:nvGrpSpPr>
          <p:grpSpPr>
            <a:xfrm>
              <a:off x="3496275" y="1803400"/>
              <a:ext cx="2574900" cy="3990300"/>
              <a:chOff x="6118550" y="1803400"/>
              <a:chExt cx="2574900" cy="3990300"/>
            </a:xfrm>
          </p:grpSpPr>
          <p:grpSp>
            <p:nvGrpSpPr>
              <p:cNvPr id="379" name="Google Shape;379;p24"/>
              <p:cNvGrpSpPr/>
              <p:nvPr/>
            </p:nvGrpSpPr>
            <p:grpSpPr>
              <a:xfrm>
                <a:off x="6118550" y="1803400"/>
                <a:ext cx="2574900" cy="3990300"/>
                <a:chOff x="6118550" y="1993900"/>
                <a:chExt cx="2574900" cy="3990300"/>
              </a:xfrm>
            </p:grpSpPr>
            <p:sp>
              <p:nvSpPr>
                <p:cNvPr id="380" name="Google Shape;380;p24"/>
                <p:cNvSpPr/>
                <p:nvPr/>
              </p:nvSpPr>
              <p:spPr>
                <a:xfrm>
                  <a:off x="615985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81" name="Google Shape;381;p24"/>
                <p:cNvSpPr/>
                <p:nvPr/>
              </p:nvSpPr>
              <p:spPr>
                <a:xfrm>
                  <a:off x="6118550" y="4267506"/>
                  <a:ext cx="2574900" cy="623100"/>
                </a:xfrm>
                <a:prstGeom prst="rect">
                  <a:avLst/>
                </a:prstGeom>
                <a:noFill/>
                <a:ln>
                  <a:noFill/>
                </a:ln>
              </p:spPr>
              <p:txBody>
                <a:bodyPr spcFirstLastPara="1" wrap="square" lIns="121875" tIns="121875" rIns="121875" bIns="121875" anchor="t" anchorCtr="0">
                  <a:noAutofit/>
                </a:bodyPr>
                <a:lstStyle/>
                <a:p>
                  <a:pPr marL="0" lvl="0" indent="0" algn="ctr" rtl="0">
                    <a:spcBef>
                      <a:spcPts val="0"/>
                    </a:spcBef>
                    <a:spcAft>
                      <a:spcPts val="0"/>
                    </a:spcAft>
                    <a:buClr>
                      <a:srgbClr val="000000"/>
                    </a:buClr>
                    <a:buSzPts val="1800"/>
                    <a:buFont typeface="Arial"/>
                    <a:buNone/>
                  </a:pPr>
                  <a:r>
                    <a:rPr lang="en-US" sz="1800" b="1">
                      <a:solidFill>
                        <a:srgbClr val="4359FF"/>
                      </a:solidFill>
                      <a:latin typeface="DM Sans"/>
                      <a:ea typeface="DM Sans"/>
                      <a:cs typeface="DM Sans"/>
                      <a:sym typeface="DM Sans"/>
                    </a:rPr>
                    <a:t>Built-in data search and discovery</a:t>
                  </a:r>
                  <a:endParaRPr sz="1800" b="1">
                    <a:solidFill>
                      <a:srgbClr val="4359FF"/>
                    </a:solidFill>
                    <a:latin typeface="DM Sans"/>
                    <a:ea typeface="DM Sans"/>
                    <a:cs typeface="DM Sans"/>
                    <a:sym typeface="DM Sans"/>
                  </a:endParaRPr>
                </a:p>
              </p:txBody>
            </p:sp>
          </p:grpSp>
          <p:pic>
            <p:nvPicPr>
              <p:cNvPr id="382" name="Google Shape;382;p24"/>
              <p:cNvPicPr preferRelativeResize="0"/>
              <p:nvPr/>
            </p:nvPicPr>
            <p:blipFill rotWithShape="1">
              <a:blip r:embed="rId5">
                <a:alphaModFix/>
              </a:blip>
              <a:srcRect/>
              <a:stretch/>
            </p:blipFill>
            <p:spPr>
              <a:xfrm>
                <a:off x="6718102" y="2714615"/>
                <a:ext cx="1428750" cy="1428750"/>
              </a:xfrm>
              <a:prstGeom prst="rect">
                <a:avLst/>
              </a:prstGeom>
              <a:noFill/>
              <a:ln>
                <a:noFill/>
              </a:ln>
            </p:spPr>
          </p:pic>
        </p:grpSp>
        <p:grpSp>
          <p:nvGrpSpPr>
            <p:cNvPr id="383" name="Google Shape;383;p24"/>
            <p:cNvGrpSpPr/>
            <p:nvPr/>
          </p:nvGrpSpPr>
          <p:grpSpPr>
            <a:xfrm>
              <a:off x="6316420" y="1803400"/>
              <a:ext cx="2574900" cy="3990300"/>
              <a:chOff x="8917645" y="1803400"/>
              <a:chExt cx="2574900" cy="3990300"/>
            </a:xfrm>
          </p:grpSpPr>
          <p:grpSp>
            <p:nvGrpSpPr>
              <p:cNvPr id="384" name="Google Shape;384;p24"/>
              <p:cNvGrpSpPr/>
              <p:nvPr/>
            </p:nvGrpSpPr>
            <p:grpSpPr>
              <a:xfrm>
                <a:off x="8917645" y="1803400"/>
                <a:ext cx="2574900" cy="3990300"/>
                <a:chOff x="8917645" y="1993900"/>
                <a:chExt cx="2574900" cy="3990300"/>
              </a:xfrm>
            </p:grpSpPr>
            <p:sp>
              <p:nvSpPr>
                <p:cNvPr id="385" name="Google Shape;385;p24"/>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86" name="Google Shape;386;p24"/>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BF8000"/>
                      </a:solidFill>
                      <a:latin typeface="DM Sans"/>
                      <a:ea typeface="DM Sans"/>
                      <a:cs typeface="DM Sans"/>
                      <a:sym typeface="DM Sans"/>
                    </a:rPr>
                    <a:t>Performance &amp; scalability</a:t>
                  </a:r>
                  <a:endParaRPr sz="1800" b="1">
                    <a:solidFill>
                      <a:srgbClr val="BF8000"/>
                    </a:solidFill>
                    <a:latin typeface="DM Sans"/>
                    <a:ea typeface="DM Sans"/>
                    <a:cs typeface="DM Sans"/>
                    <a:sym typeface="DM Sans"/>
                  </a:endParaRPr>
                </a:p>
              </p:txBody>
            </p:sp>
          </p:grpSp>
          <p:pic>
            <p:nvPicPr>
              <p:cNvPr id="387" name="Google Shape;387;p24"/>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grpSp>
      <p:pic>
        <p:nvPicPr>
          <p:cNvPr id="388" name="Google Shape;388;p24"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4000"/>
              <a:buNone/>
            </a:pPr>
            <a:r>
              <a:rPr lang="en-US"/>
              <a:t>How do we get there?</a:t>
            </a:r>
            <a:endParaRPr/>
          </a:p>
        </p:txBody>
      </p:sp>
      <p:sp>
        <p:nvSpPr>
          <p:cNvPr id="394" name="Google Shape;394;p25"/>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395" name="Google Shape;395;p25"/>
          <p:cNvGrpSpPr/>
          <p:nvPr/>
        </p:nvGrpSpPr>
        <p:grpSpPr>
          <a:xfrm>
            <a:off x="722768" y="1803400"/>
            <a:ext cx="10856587" cy="3990300"/>
            <a:chOff x="722768" y="1803400"/>
            <a:chExt cx="10856587" cy="3990300"/>
          </a:xfrm>
        </p:grpSpPr>
        <p:grpSp>
          <p:nvGrpSpPr>
            <p:cNvPr id="396" name="Google Shape;396;p25"/>
            <p:cNvGrpSpPr/>
            <p:nvPr/>
          </p:nvGrpSpPr>
          <p:grpSpPr>
            <a:xfrm>
              <a:off x="722768" y="1803400"/>
              <a:ext cx="2574900" cy="3990300"/>
              <a:chOff x="722768" y="1993900"/>
              <a:chExt cx="2574900" cy="3990300"/>
            </a:xfrm>
          </p:grpSpPr>
          <p:sp>
            <p:nvSpPr>
              <p:cNvPr id="397" name="Google Shape;397;p25"/>
              <p:cNvSpPr/>
              <p:nvPr/>
            </p:nvSpPr>
            <p:spPr>
              <a:xfrm>
                <a:off x="749253"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398" name="Google Shape;398;p25"/>
              <p:cNvSpPr/>
              <p:nvPr/>
            </p:nvSpPr>
            <p:spPr>
              <a:xfrm>
                <a:off x="722768" y="4318503"/>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FF3621"/>
                    </a:solidFill>
                    <a:latin typeface="DM Sans"/>
                    <a:ea typeface="DM Sans"/>
                    <a:cs typeface="DM Sans"/>
                    <a:sym typeface="DM Sans"/>
                  </a:rPr>
                  <a:t>Centralized access</a:t>
                </a:r>
                <a:br>
                  <a:rPr lang="en-US" sz="1800" b="1">
                    <a:solidFill>
                      <a:srgbClr val="FF3621"/>
                    </a:solidFill>
                    <a:latin typeface="DM Sans"/>
                    <a:ea typeface="DM Sans"/>
                    <a:cs typeface="DM Sans"/>
                    <a:sym typeface="DM Sans"/>
                  </a:rPr>
                </a:br>
                <a:r>
                  <a:rPr lang="en-US" sz="1800" b="1">
                    <a:solidFill>
                      <a:srgbClr val="FF3621"/>
                    </a:solidFill>
                    <a:latin typeface="DM Sans"/>
                    <a:ea typeface="DM Sans"/>
                    <a:cs typeface="DM Sans"/>
                    <a:sym typeface="DM Sans"/>
                  </a:rPr>
                  <a:t>control for data &amp; AI</a:t>
                </a:r>
                <a:endParaRPr sz="1800" b="1">
                  <a:solidFill>
                    <a:srgbClr val="FF3621"/>
                  </a:solidFill>
                  <a:latin typeface="DM Sans"/>
                  <a:ea typeface="DM Sans"/>
                  <a:cs typeface="DM Sans"/>
                  <a:sym typeface="DM Sans"/>
                </a:endParaRPr>
              </a:p>
            </p:txBody>
          </p:sp>
          <p:pic>
            <p:nvPicPr>
              <p:cNvPr id="399" name="Google Shape;399;p25"/>
              <p:cNvPicPr preferRelativeResize="0"/>
              <p:nvPr/>
            </p:nvPicPr>
            <p:blipFill rotWithShape="1">
              <a:blip r:embed="rId3">
                <a:alphaModFix/>
              </a:blip>
              <a:srcRect/>
              <a:stretch/>
            </p:blipFill>
            <p:spPr>
              <a:xfrm>
                <a:off x="1295841" y="2889753"/>
                <a:ext cx="1428750" cy="1428750"/>
              </a:xfrm>
              <a:prstGeom prst="rect">
                <a:avLst/>
              </a:prstGeom>
              <a:noFill/>
              <a:ln>
                <a:noFill/>
              </a:ln>
            </p:spPr>
          </p:pic>
        </p:grpSp>
        <p:grpSp>
          <p:nvGrpSpPr>
            <p:cNvPr id="400" name="Google Shape;400;p25"/>
            <p:cNvGrpSpPr/>
            <p:nvPr/>
          </p:nvGrpSpPr>
          <p:grpSpPr>
            <a:xfrm>
              <a:off x="9004455" y="1803400"/>
              <a:ext cx="2574900" cy="3990300"/>
              <a:chOff x="3419080" y="1803400"/>
              <a:chExt cx="2574900" cy="3990300"/>
            </a:xfrm>
          </p:grpSpPr>
          <p:grpSp>
            <p:nvGrpSpPr>
              <p:cNvPr id="401" name="Google Shape;401;p25"/>
              <p:cNvGrpSpPr/>
              <p:nvPr/>
            </p:nvGrpSpPr>
            <p:grpSpPr>
              <a:xfrm>
                <a:off x="3419080" y="1803400"/>
                <a:ext cx="2574900" cy="3990300"/>
                <a:chOff x="3419080" y="1993900"/>
                <a:chExt cx="2574900" cy="3990300"/>
              </a:xfrm>
            </p:grpSpPr>
            <p:sp>
              <p:nvSpPr>
                <p:cNvPr id="402" name="Google Shape;402;p25"/>
                <p:cNvSpPr/>
                <p:nvPr/>
              </p:nvSpPr>
              <p:spPr>
                <a:xfrm>
                  <a:off x="3472051"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403" name="Google Shape;403;p25"/>
                <p:cNvSpPr/>
                <p:nvPr/>
              </p:nvSpPr>
              <p:spPr>
                <a:xfrm>
                  <a:off x="3419080"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00A972"/>
                      </a:solidFill>
                      <a:latin typeface="DM Sans"/>
                      <a:ea typeface="DM Sans"/>
                      <a:cs typeface="DM Sans"/>
                      <a:sym typeface="DM Sans"/>
                    </a:rPr>
                    <a:t>Lineage &amp;</a:t>
                  </a:r>
                  <a:br>
                    <a:rPr lang="en-US" sz="1800" b="1">
                      <a:solidFill>
                        <a:srgbClr val="00A972"/>
                      </a:solidFill>
                      <a:latin typeface="DM Sans"/>
                      <a:ea typeface="DM Sans"/>
                      <a:cs typeface="DM Sans"/>
                      <a:sym typeface="DM Sans"/>
                    </a:rPr>
                  </a:br>
                  <a:r>
                    <a:rPr lang="en-US" sz="1800" b="1">
                      <a:solidFill>
                        <a:srgbClr val="00A972"/>
                      </a:solidFill>
                      <a:latin typeface="DM Sans"/>
                      <a:ea typeface="DM Sans"/>
                      <a:cs typeface="DM Sans"/>
                      <a:sym typeface="DM Sans"/>
                    </a:rPr>
                    <a:t>data quality</a:t>
                  </a:r>
                  <a:endParaRPr sz="1800" b="1">
                    <a:solidFill>
                      <a:srgbClr val="00A972"/>
                    </a:solidFill>
                    <a:latin typeface="DM Sans"/>
                    <a:ea typeface="DM Sans"/>
                    <a:cs typeface="DM Sans"/>
                    <a:sym typeface="DM Sans"/>
                  </a:endParaRPr>
                </a:p>
              </p:txBody>
            </p:sp>
          </p:grpSp>
          <p:pic>
            <p:nvPicPr>
              <p:cNvPr id="404" name="Google Shape;404;p25"/>
              <p:cNvPicPr preferRelativeResize="0"/>
              <p:nvPr/>
            </p:nvPicPr>
            <p:blipFill rotWithShape="1">
              <a:blip r:embed="rId4">
                <a:alphaModFix/>
              </a:blip>
              <a:srcRect/>
              <a:stretch/>
            </p:blipFill>
            <p:spPr>
              <a:xfrm>
                <a:off x="4005399" y="2714627"/>
                <a:ext cx="1428750" cy="1428750"/>
              </a:xfrm>
              <a:prstGeom prst="rect">
                <a:avLst/>
              </a:prstGeom>
              <a:noFill/>
              <a:ln>
                <a:noFill/>
              </a:ln>
            </p:spPr>
          </p:pic>
        </p:grpSp>
        <p:grpSp>
          <p:nvGrpSpPr>
            <p:cNvPr id="405" name="Google Shape;405;p25"/>
            <p:cNvGrpSpPr/>
            <p:nvPr/>
          </p:nvGrpSpPr>
          <p:grpSpPr>
            <a:xfrm>
              <a:off x="3496275" y="1803400"/>
              <a:ext cx="2574900" cy="3990300"/>
              <a:chOff x="6118550" y="1803400"/>
              <a:chExt cx="2574900" cy="3990300"/>
            </a:xfrm>
          </p:grpSpPr>
          <p:grpSp>
            <p:nvGrpSpPr>
              <p:cNvPr id="406" name="Google Shape;406;p25"/>
              <p:cNvGrpSpPr/>
              <p:nvPr/>
            </p:nvGrpSpPr>
            <p:grpSpPr>
              <a:xfrm>
                <a:off x="6118550" y="1803400"/>
                <a:ext cx="2574900" cy="3990300"/>
                <a:chOff x="6118550" y="1993900"/>
                <a:chExt cx="2574900" cy="3990300"/>
              </a:xfrm>
            </p:grpSpPr>
            <p:sp>
              <p:nvSpPr>
                <p:cNvPr id="407" name="Google Shape;407;p25"/>
                <p:cNvSpPr/>
                <p:nvPr/>
              </p:nvSpPr>
              <p:spPr>
                <a:xfrm>
                  <a:off x="6159859"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408" name="Google Shape;408;p25"/>
                <p:cNvSpPr/>
                <p:nvPr/>
              </p:nvSpPr>
              <p:spPr>
                <a:xfrm>
                  <a:off x="6118550" y="4267506"/>
                  <a:ext cx="2574900" cy="623100"/>
                </a:xfrm>
                <a:prstGeom prst="rect">
                  <a:avLst/>
                </a:prstGeom>
                <a:noFill/>
                <a:ln>
                  <a:noFill/>
                </a:ln>
              </p:spPr>
              <p:txBody>
                <a:bodyPr spcFirstLastPara="1" wrap="square" lIns="121875" tIns="121875" rIns="121875" bIns="121875" anchor="t" anchorCtr="0">
                  <a:noAutofit/>
                </a:bodyPr>
                <a:lstStyle/>
                <a:p>
                  <a:pPr marL="0" lvl="0" indent="0" algn="ctr" rtl="0">
                    <a:spcBef>
                      <a:spcPts val="0"/>
                    </a:spcBef>
                    <a:spcAft>
                      <a:spcPts val="0"/>
                    </a:spcAft>
                    <a:buClr>
                      <a:srgbClr val="000000"/>
                    </a:buClr>
                    <a:buSzPts val="1800"/>
                    <a:buFont typeface="Arial"/>
                    <a:buNone/>
                  </a:pPr>
                  <a:r>
                    <a:rPr lang="en-US" sz="1800" b="1">
                      <a:solidFill>
                        <a:srgbClr val="4359FF"/>
                      </a:solidFill>
                      <a:latin typeface="DM Sans"/>
                      <a:ea typeface="DM Sans"/>
                      <a:cs typeface="DM Sans"/>
                      <a:sym typeface="DM Sans"/>
                    </a:rPr>
                    <a:t>Built-in data search and discovery</a:t>
                  </a:r>
                  <a:endParaRPr sz="1800" b="1">
                    <a:solidFill>
                      <a:srgbClr val="4359FF"/>
                    </a:solidFill>
                    <a:latin typeface="DM Sans"/>
                    <a:ea typeface="DM Sans"/>
                    <a:cs typeface="DM Sans"/>
                    <a:sym typeface="DM Sans"/>
                  </a:endParaRPr>
                </a:p>
              </p:txBody>
            </p:sp>
          </p:grpSp>
          <p:pic>
            <p:nvPicPr>
              <p:cNvPr id="409" name="Google Shape;409;p25"/>
              <p:cNvPicPr preferRelativeResize="0"/>
              <p:nvPr/>
            </p:nvPicPr>
            <p:blipFill rotWithShape="1">
              <a:blip r:embed="rId5">
                <a:alphaModFix/>
              </a:blip>
              <a:srcRect/>
              <a:stretch/>
            </p:blipFill>
            <p:spPr>
              <a:xfrm>
                <a:off x="6718102" y="2714615"/>
                <a:ext cx="1428750" cy="1428750"/>
              </a:xfrm>
              <a:prstGeom prst="rect">
                <a:avLst/>
              </a:prstGeom>
              <a:noFill/>
              <a:ln>
                <a:noFill/>
              </a:ln>
            </p:spPr>
          </p:pic>
        </p:grpSp>
        <p:grpSp>
          <p:nvGrpSpPr>
            <p:cNvPr id="410" name="Google Shape;410;p25"/>
            <p:cNvGrpSpPr/>
            <p:nvPr/>
          </p:nvGrpSpPr>
          <p:grpSpPr>
            <a:xfrm>
              <a:off x="6316420" y="1803400"/>
              <a:ext cx="2574900" cy="3990300"/>
              <a:chOff x="8917645" y="1803400"/>
              <a:chExt cx="2574900" cy="3990300"/>
            </a:xfrm>
          </p:grpSpPr>
          <p:grpSp>
            <p:nvGrpSpPr>
              <p:cNvPr id="411" name="Google Shape;411;p25"/>
              <p:cNvGrpSpPr/>
              <p:nvPr/>
            </p:nvGrpSpPr>
            <p:grpSpPr>
              <a:xfrm>
                <a:off x="8917645" y="1803400"/>
                <a:ext cx="2574900" cy="3990300"/>
                <a:chOff x="8917645" y="1993900"/>
                <a:chExt cx="2574900" cy="3990300"/>
              </a:xfrm>
            </p:grpSpPr>
            <p:sp>
              <p:nvSpPr>
                <p:cNvPr id="412" name="Google Shape;412;p25"/>
                <p:cNvSpPr/>
                <p:nvPr/>
              </p:nvSpPr>
              <p:spPr>
                <a:xfrm>
                  <a:off x="8917646" y="1993900"/>
                  <a:ext cx="2521800" cy="39903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DM Sans"/>
                      <a:ea typeface="DM Sans"/>
                      <a:cs typeface="DM Sans"/>
                      <a:sym typeface="DM Sans"/>
                    </a:rPr>
                    <a:t> </a:t>
                  </a:r>
                  <a:endParaRPr sz="1700" b="0" i="0" u="none" strike="noStrike" cap="none">
                    <a:solidFill>
                      <a:srgbClr val="000000"/>
                    </a:solidFill>
                    <a:latin typeface="DM Sans"/>
                    <a:ea typeface="DM Sans"/>
                    <a:cs typeface="DM Sans"/>
                    <a:sym typeface="DM Sans"/>
                  </a:endParaRPr>
                </a:p>
              </p:txBody>
            </p:sp>
            <p:sp>
              <p:nvSpPr>
                <p:cNvPr id="413" name="Google Shape;413;p25"/>
                <p:cNvSpPr/>
                <p:nvPr/>
              </p:nvSpPr>
              <p:spPr>
                <a:xfrm>
                  <a:off x="8917645" y="4318306"/>
                  <a:ext cx="2574900" cy="6231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Clr>
                      <a:srgbClr val="000000"/>
                    </a:buClr>
                    <a:buSzPts val="1800"/>
                    <a:buFont typeface="Arial"/>
                    <a:buNone/>
                  </a:pPr>
                  <a:r>
                    <a:rPr lang="en-US" sz="1800" b="1">
                      <a:solidFill>
                        <a:srgbClr val="BF8000"/>
                      </a:solidFill>
                      <a:latin typeface="DM Sans"/>
                      <a:ea typeface="DM Sans"/>
                      <a:cs typeface="DM Sans"/>
                      <a:sym typeface="DM Sans"/>
                    </a:rPr>
                    <a:t>Performance &amp; scalability</a:t>
                  </a:r>
                  <a:endParaRPr sz="1800" b="1">
                    <a:solidFill>
                      <a:srgbClr val="BF8000"/>
                    </a:solidFill>
                    <a:latin typeface="DM Sans"/>
                    <a:ea typeface="DM Sans"/>
                    <a:cs typeface="DM Sans"/>
                    <a:sym typeface="DM Sans"/>
                  </a:endParaRPr>
                </a:p>
              </p:txBody>
            </p:sp>
          </p:grpSp>
          <p:pic>
            <p:nvPicPr>
              <p:cNvPr id="414" name="Google Shape;414;p25"/>
              <p:cNvPicPr preferRelativeResize="0"/>
              <p:nvPr/>
            </p:nvPicPr>
            <p:blipFill rotWithShape="1">
              <a:blip r:embed="rId6">
                <a:alphaModFix/>
              </a:blip>
              <a:srcRect/>
              <a:stretch/>
            </p:blipFill>
            <p:spPr>
              <a:xfrm>
                <a:off x="9477459" y="2714615"/>
                <a:ext cx="1428750" cy="1428750"/>
              </a:xfrm>
              <a:prstGeom prst="rect">
                <a:avLst/>
              </a:prstGeom>
              <a:noFill/>
              <a:ln>
                <a:noFill/>
              </a:ln>
            </p:spPr>
          </p:pic>
        </p:grpSp>
      </p:grpSp>
      <p:sp>
        <p:nvSpPr>
          <p:cNvPr id="415" name="Google Shape;415;p25"/>
          <p:cNvSpPr/>
          <p:nvPr/>
        </p:nvSpPr>
        <p:spPr>
          <a:xfrm>
            <a:off x="3468689" y="1662175"/>
            <a:ext cx="8420400" cy="4427400"/>
          </a:xfrm>
          <a:prstGeom prst="rect">
            <a:avLst/>
          </a:prstGeom>
          <a:solidFill>
            <a:schemeClr val="l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6" name="Google Shape;416;p25" descr="A cartoon of a person wearing goggles&#10;&#10;Description automatically generated"/>
          <p:cNvPicPr preferRelativeResize="0"/>
          <p:nvPr/>
        </p:nvPicPr>
        <p:blipFill>
          <a:blip r:embed="rId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Access control for data + AI assets</a:t>
            </a:r>
            <a:endParaRPr/>
          </a:p>
        </p:txBody>
      </p:sp>
      <p:grpSp>
        <p:nvGrpSpPr>
          <p:cNvPr id="422" name="Google Shape;422;p26"/>
          <p:cNvGrpSpPr/>
          <p:nvPr/>
        </p:nvGrpSpPr>
        <p:grpSpPr>
          <a:xfrm>
            <a:off x="8224486" y="3360287"/>
            <a:ext cx="1736740" cy="1447933"/>
            <a:chOff x="2200599" y="3068682"/>
            <a:chExt cx="901500" cy="1447933"/>
          </a:xfrm>
        </p:grpSpPr>
        <p:cxnSp>
          <p:nvCxnSpPr>
            <p:cNvPr id="423" name="Google Shape;423;p26"/>
            <p:cNvCxnSpPr/>
            <p:nvPr/>
          </p:nvCxnSpPr>
          <p:spPr>
            <a:xfrm>
              <a:off x="2200599" y="3068682"/>
              <a:ext cx="901500" cy="0"/>
            </a:xfrm>
            <a:prstGeom prst="straightConnector1">
              <a:avLst/>
            </a:prstGeom>
            <a:noFill/>
            <a:ln w="19050" cap="flat" cmpd="sng">
              <a:solidFill>
                <a:schemeClr val="dk2"/>
              </a:solidFill>
              <a:prstDash val="dash"/>
              <a:round/>
              <a:headEnd type="none" w="sm" len="sm"/>
              <a:tailEnd type="none" w="sm" len="sm"/>
            </a:ln>
          </p:spPr>
        </p:cxnSp>
        <p:cxnSp>
          <p:nvCxnSpPr>
            <p:cNvPr id="424" name="Google Shape;424;p26"/>
            <p:cNvCxnSpPr/>
            <p:nvPr/>
          </p:nvCxnSpPr>
          <p:spPr>
            <a:xfrm>
              <a:off x="2200599" y="3310004"/>
              <a:ext cx="901500" cy="0"/>
            </a:xfrm>
            <a:prstGeom prst="straightConnector1">
              <a:avLst/>
            </a:prstGeom>
            <a:noFill/>
            <a:ln w="19050" cap="flat" cmpd="sng">
              <a:solidFill>
                <a:schemeClr val="dk2"/>
              </a:solidFill>
              <a:prstDash val="dash"/>
              <a:round/>
              <a:headEnd type="none" w="sm" len="sm"/>
              <a:tailEnd type="none" w="sm" len="sm"/>
            </a:ln>
          </p:spPr>
        </p:cxnSp>
        <p:cxnSp>
          <p:nvCxnSpPr>
            <p:cNvPr id="425" name="Google Shape;425;p26"/>
            <p:cNvCxnSpPr/>
            <p:nvPr/>
          </p:nvCxnSpPr>
          <p:spPr>
            <a:xfrm>
              <a:off x="2200599" y="3551326"/>
              <a:ext cx="901500" cy="0"/>
            </a:xfrm>
            <a:prstGeom prst="straightConnector1">
              <a:avLst/>
            </a:prstGeom>
            <a:noFill/>
            <a:ln w="19050" cap="flat" cmpd="sng">
              <a:solidFill>
                <a:schemeClr val="dk2"/>
              </a:solidFill>
              <a:prstDash val="dash"/>
              <a:round/>
              <a:headEnd type="none" w="sm" len="sm"/>
              <a:tailEnd type="none" w="sm" len="sm"/>
            </a:ln>
          </p:spPr>
        </p:cxnSp>
        <p:cxnSp>
          <p:nvCxnSpPr>
            <p:cNvPr id="426" name="Google Shape;426;p26"/>
            <p:cNvCxnSpPr/>
            <p:nvPr/>
          </p:nvCxnSpPr>
          <p:spPr>
            <a:xfrm>
              <a:off x="2200599" y="3792648"/>
              <a:ext cx="901500" cy="0"/>
            </a:xfrm>
            <a:prstGeom prst="straightConnector1">
              <a:avLst/>
            </a:prstGeom>
            <a:noFill/>
            <a:ln w="19050" cap="flat" cmpd="sng">
              <a:solidFill>
                <a:schemeClr val="dk2"/>
              </a:solidFill>
              <a:prstDash val="dash"/>
              <a:round/>
              <a:headEnd type="none" w="sm" len="sm"/>
              <a:tailEnd type="none" w="sm" len="sm"/>
            </a:ln>
          </p:spPr>
        </p:cxnSp>
        <p:cxnSp>
          <p:nvCxnSpPr>
            <p:cNvPr id="427" name="Google Shape;427;p26"/>
            <p:cNvCxnSpPr/>
            <p:nvPr/>
          </p:nvCxnSpPr>
          <p:spPr>
            <a:xfrm>
              <a:off x="2200599" y="4033970"/>
              <a:ext cx="901500" cy="0"/>
            </a:xfrm>
            <a:prstGeom prst="straightConnector1">
              <a:avLst/>
            </a:prstGeom>
            <a:noFill/>
            <a:ln w="19050" cap="flat" cmpd="sng">
              <a:solidFill>
                <a:schemeClr val="dk2"/>
              </a:solidFill>
              <a:prstDash val="dash"/>
              <a:round/>
              <a:headEnd type="none" w="sm" len="sm"/>
              <a:tailEnd type="none" w="sm" len="sm"/>
            </a:ln>
          </p:spPr>
        </p:cxnSp>
        <p:cxnSp>
          <p:nvCxnSpPr>
            <p:cNvPr id="428" name="Google Shape;428;p26"/>
            <p:cNvCxnSpPr/>
            <p:nvPr/>
          </p:nvCxnSpPr>
          <p:spPr>
            <a:xfrm>
              <a:off x="2200599" y="4275292"/>
              <a:ext cx="901500" cy="0"/>
            </a:xfrm>
            <a:prstGeom prst="straightConnector1">
              <a:avLst/>
            </a:prstGeom>
            <a:noFill/>
            <a:ln w="19050" cap="flat" cmpd="sng">
              <a:solidFill>
                <a:schemeClr val="dk2"/>
              </a:solidFill>
              <a:prstDash val="dash"/>
              <a:round/>
              <a:headEnd type="none" w="sm" len="sm"/>
              <a:tailEnd type="none" w="sm" len="sm"/>
            </a:ln>
          </p:spPr>
        </p:cxnSp>
        <p:cxnSp>
          <p:nvCxnSpPr>
            <p:cNvPr id="429" name="Google Shape;429;p26"/>
            <p:cNvCxnSpPr/>
            <p:nvPr/>
          </p:nvCxnSpPr>
          <p:spPr>
            <a:xfrm>
              <a:off x="2200599" y="4516615"/>
              <a:ext cx="901500" cy="0"/>
            </a:xfrm>
            <a:prstGeom prst="straightConnector1">
              <a:avLst/>
            </a:prstGeom>
            <a:noFill/>
            <a:ln w="19050" cap="flat" cmpd="sng">
              <a:solidFill>
                <a:schemeClr val="dk2"/>
              </a:solidFill>
              <a:prstDash val="dash"/>
              <a:round/>
              <a:headEnd type="none" w="sm" len="sm"/>
              <a:tailEnd type="none" w="sm" len="sm"/>
            </a:ln>
          </p:spPr>
        </p:cxnSp>
      </p:grpSp>
      <p:grpSp>
        <p:nvGrpSpPr>
          <p:cNvPr id="430" name="Google Shape;430;p26"/>
          <p:cNvGrpSpPr/>
          <p:nvPr/>
        </p:nvGrpSpPr>
        <p:grpSpPr>
          <a:xfrm>
            <a:off x="2310783" y="3372556"/>
            <a:ext cx="901500" cy="1447933"/>
            <a:chOff x="2200599" y="3068682"/>
            <a:chExt cx="901500" cy="1447933"/>
          </a:xfrm>
        </p:grpSpPr>
        <p:cxnSp>
          <p:nvCxnSpPr>
            <p:cNvPr id="431" name="Google Shape;431;p26"/>
            <p:cNvCxnSpPr/>
            <p:nvPr/>
          </p:nvCxnSpPr>
          <p:spPr>
            <a:xfrm>
              <a:off x="2200599" y="3068682"/>
              <a:ext cx="901500" cy="0"/>
            </a:xfrm>
            <a:prstGeom prst="straightConnector1">
              <a:avLst/>
            </a:prstGeom>
            <a:noFill/>
            <a:ln w="19050" cap="flat" cmpd="sng">
              <a:solidFill>
                <a:schemeClr val="dk2"/>
              </a:solidFill>
              <a:prstDash val="dash"/>
              <a:round/>
              <a:headEnd type="none" w="sm" len="sm"/>
              <a:tailEnd type="none" w="sm" len="sm"/>
            </a:ln>
          </p:spPr>
        </p:cxnSp>
        <p:cxnSp>
          <p:nvCxnSpPr>
            <p:cNvPr id="432" name="Google Shape;432;p26"/>
            <p:cNvCxnSpPr/>
            <p:nvPr/>
          </p:nvCxnSpPr>
          <p:spPr>
            <a:xfrm>
              <a:off x="2200599" y="3310004"/>
              <a:ext cx="901500" cy="0"/>
            </a:xfrm>
            <a:prstGeom prst="straightConnector1">
              <a:avLst/>
            </a:prstGeom>
            <a:noFill/>
            <a:ln w="19050" cap="flat" cmpd="sng">
              <a:solidFill>
                <a:schemeClr val="dk2"/>
              </a:solidFill>
              <a:prstDash val="dash"/>
              <a:round/>
              <a:headEnd type="none" w="sm" len="sm"/>
              <a:tailEnd type="none" w="sm" len="sm"/>
            </a:ln>
          </p:spPr>
        </p:cxnSp>
        <p:cxnSp>
          <p:nvCxnSpPr>
            <p:cNvPr id="433" name="Google Shape;433;p26"/>
            <p:cNvCxnSpPr/>
            <p:nvPr/>
          </p:nvCxnSpPr>
          <p:spPr>
            <a:xfrm>
              <a:off x="2200599" y="3551326"/>
              <a:ext cx="901500" cy="0"/>
            </a:xfrm>
            <a:prstGeom prst="straightConnector1">
              <a:avLst/>
            </a:prstGeom>
            <a:noFill/>
            <a:ln w="19050" cap="flat" cmpd="sng">
              <a:solidFill>
                <a:schemeClr val="dk2"/>
              </a:solidFill>
              <a:prstDash val="dash"/>
              <a:round/>
              <a:headEnd type="none" w="sm" len="sm"/>
              <a:tailEnd type="none" w="sm" len="sm"/>
            </a:ln>
          </p:spPr>
        </p:cxnSp>
        <p:cxnSp>
          <p:nvCxnSpPr>
            <p:cNvPr id="434" name="Google Shape;434;p26"/>
            <p:cNvCxnSpPr/>
            <p:nvPr/>
          </p:nvCxnSpPr>
          <p:spPr>
            <a:xfrm>
              <a:off x="2200599" y="3792648"/>
              <a:ext cx="901500" cy="0"/>
            </a:xfrm>
            <a:prstGeom prst="straightConnector1">
              <a:avLst/>
            </a:prstGeom>
            <a:noFill/>
            <a:ln w="19050" cap="flat" cmpd="sng">
              <a:solidFill>
                <a:schemeClr val="dk2"/>
              </a:solidFill>
              <a:prstDash val="dash"/>
              <a:round/>
              <a:headEnd type="none" w="sm" len="sm"/>
              <a:tailEnd type="none" w="sm" len="sm"/>
            </a:ln>
          </p:spPr>
        </p:cxnSp>
        <p:cxnSp>
          <p:nvCxnSpPr>
            <p:cNvPr id="435" name="Google Shape;435;p26"/>
            <p:cNvCxnSpPr/>
            <p:nvPr/>
          </p:nvCxnSpPr>
          <p:spPr>
            <a:xfrm>
              <a:off x="2200599" y="4033970"/>
              <a:ext cx="901500" cy="0"/>
            </a:xfrm>
            <a:prstGeom prst="straightConnector1">
              <a:avLst/>
            </a:prstGeom>
            <a:noFill/>
            <a:ln w="19050" cap="flat" cmpd="sng">
              <a:solidFill>
                <a:schemeClr val="dk2"/>
              </a:solidFill>
              <a:prstDash val="dash"/>
              <a:round/>
              <a:headEnd type="none" w="sm" len="sm"/>
              <a:tailEnd type="none" w="sm" len="sm"/>
            </a:ln>
          </p:spPr>
        </p:cxnSp>
        <p:cxnSp>
          <p:nvCxnSpPr>
            <p:cNvPr id="436" name="Google Shape;436;p26"/>
            <p:cNvCxnSpPr/>
            <p:nvPr/>
          </p:nvCxnSpPr>
          <p:spPr>
            <a:xfrm>
              <a:off x="2200599" y="4275292"/>
              <a:ext cx="901500" cy="0"/>
            </a:xfrm>
            <a:prstGeom prst="straightConnector1">
              <a:avLst/>
            </a:prstGeom>
            <a:noFill/>
            <a:ln w="19050" cap="flat" cmpd="sng">
              <a:solidFill>
                <a:schemeClr val="dk2"/>
              </a:solidFill>
              <a:prstDash val="dash"/>
              <a:round/>
              <a:headEnd type="none" w="sm" len="sm"/>
              <a:tailEnd type="none" w="sm" len="sm"/>
            </a:ln>
          </p:spPr>
        </p:cxnSp>
        <p:cxnSp>
          <p:nvCxnSpPr>
            <p:cNvPr id="437" name="Google Shape;437;p26"/>
            <p:cNvCxnSpPr/>
            <p:nvPr/>
          </p:nvCxnSpPr>
          <p:spPr>
            <a:xfrm>
              <a:off x="2200599" y="4516615"/>
              <a:ext cx="901500" cy="0"/>
            </a:xfrm>
            <a:prstGeom prst="straightConnector1">
              <a:avLst/>
            </a:prstGeom>
            <a:noFill/>
            <a:ln w="19050" cap="flat" cmpd="sng">
              <a:solidFill>
                <a:schemeClr val="dk2"/>
              </a:solidFill>
              <a:prstDash val="dash"/>
              <a:round/>
              <a:headEnd type="none" w="sm" len="sm"/>
              <a:tailEnd type="none" w="sm" len="sm"/>
            </a:ln>
          </p:spPr>
        </p:cxnSp>
      </p:grpSp>
      <p:sp>
        <p:nvSpPr>
          <p:cNvPr id="438" name="Google Shape;438;p26"/>
          <p:cNvSpPr/>
          <p:nvPr/>
        </p:nvSpPr>
        <p:spPr>
          <a:xfrm>
            <a:off x="856288" y="2047510"/>
            <a:ext cx="1572900" cy="38829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None/>
            </a:pPr>
            <a:endParaRPr sz="2400" b="0" i="0" u="none" strike="noStrike" cap="none">
              <a:solidFill>
                <a:schemeClr val="accent2"/>
              </a:solidFill>
              <a:latin typeface="DM Sans"/>
              <a:ea typeface="DM Sans"/>
              <a:cs typeface="DM Sans"/>
              <a:sym typeface="DM Sans"/>
            </a:endParaRPr>
          </a:p>
        </p:txBody>
      </p:sp>
      <p:sp>
        <p:nvSpPr>
          <p:cNvPr id="439" name="Google Shape;439;p26"/>
          <p:cNvSpPr txBox="1"/>
          <p:nvPr/>
        </p:nvSpPr>
        <p:spPr>
          <a:xfrm>
            <a:off x="965146" y="2193037"/>
            <a:ext cx="1355100" cy="376800"/>
          </a:xfrm>
          <a:prstGeom prst="rect">
            <a:avLst/>
          </a:prstGeom>
          <a:noFill/>
          <a:ln>
            <a:noFill/>
          </a:ln>
        </p:spPr>
        <p:txBody>
          <a:bodyPr spcFirstLastPara="1" wrap="square" lIns="121800" tIns="60875" rIns="121800" bIns="60875" anchor="t" anchorCtr="0">
            <a:noAutofit/>
          </a:bodyPr>
          <a:lstStyle/>
          <a:p>
            <a:pPr marL="0" marR="0" lvl="0" indent="0" algn="ctr" rtl="0">
              <a:lnSpc>
                <a:spcPct val="100000"/>
              </a:lnSpc>
              <a:spcBef>
                <a:spcPts val="0"/>
              </a:spcBef>
              <a:spcAft>
                <a:spcPts val="0"/>
              </a:spcAft>
              <a:buClr>
                <a:srgbClr val="000000"/>
              </a:buClr>
              <a:buSzPts val="1899"/>
              <a:buFont typeface="Arial"/>
              <a:buNone/>
            </a:pPr>
            <a:r>
              <a:rPr lang="en-US" sz="1400" b="1" i="0" u="none" strike="noStrike" cap="none">
                <a:solidFill>
                  <a:srgbClr val="000000"/>
                </a:solidFill>
                <a:latin typeface="DM Sans"/>
                <a:ea typeface="DM Sans"/>
                <a:cs typeface="DM Sans"/>
                <a:sym typeface="DM Sans"/>
              </a:rPr>
              <a:t>Cloud storage</a:t>
            </a:r>
            <a:endParaRPr sz="1400" b="0" i="0" u="none" strike="noStrike" cap="none">
              <a:solidFill>
                <a:srgbClr val="000000"/>
              </a:solidFill>
              <a:latin typeface="DM Sans"/>
              <a:ea typeface="DM Sans"/>
              <a:cs typeface="DM Sans"/>
              <a:sym typeface="DM Sans"/>
            </a:endParaRPr>
          </a:p>
        </p:txBody>
      </p:sp>
      <p:pic>
        <p:nvPicPr>
          <p:cNvPr id="440" name="Google Shape;440;p26" descr="Free Amazon s3 Logo Icon - Download in Flat Style"/>
          <p:cNvPicPr preferRelativeResize="0"/>
          <p:nvPr/>
        </p:nvPicPr>
        <p:blipFill rotWithShape="1">
          <a:blip r:embed="rId3">
            <a:alphaModFix/>
          </a:blip>
          <a:srcRect/>
          <a:stretch/>
        </p:blipFill>
        <p:spPr>
          <a:xfrm>
            <a:off x="1093124" y="2756718"/>
            <a:ext cx="507900" cy="507895"/>
          </a:xfrm>
          <a:prstGeom prst="rect">
            <a:avLst/>
          </a:prstGeom>
          <a:noFill/>
          <a:ln>
            <a:noFill/>
          </a:ln>
        </p:spPr>
      </p:pic>
      <p:pic>
        <p:nvPicPr>
          <p:cNvPr id="441" name="Google Shape;441;p26" descr="Connecting Azure Databricks to Azure Data Lake Store (ADLS) Gen2 Part 1 —  Gerard's tech"/>
          <p:cNvPicPr preferRelativeResize="0"/>
          <p:nvPr/>
        </p:nvPicPr>
        <p:blipFill rotWithShape="1">
          <a:blip r:embed="rId4">
            <a:alphaModFix/>
          </a:blip>
          <a:srcRect l="53492"/>
          <a:stretch/>
        </p:blipFill>
        <p:spPr>
          <a:xfrm>
            <a:off x="1685693" y="2756718"/>
            <a:ext cx="400052" cy="507900"/>
          </a:xfrm>
          <a:prstGeom prst="rect">
            <a:avLst/>
          </a:prstGeom>
          <a:noFill/>
          <a:ln>
            <a:noFill/>
          </a:ln>
        </p:spPr>
      </p:pic>
      <p:pic>
        <p:nvPicPr>
          <p:cNvPr id="442" name="Google Shape;442;p26" descr="Google Cloud Storage Component | Prismatic Docs"/>
          <p:cNvPicPr preferRelativeResize="0"/>
          <p:nvPr/>
        </p:nvPicPr>
        <p:blipFill rotWithShape="1">
          <a:blip r:embed="rId5">
            <a:alphaModFix/>
          </a:blip>
          <a:srcRect/>
          <a:stretch/>
        </p:blipFill>
        <p:spPr>
          <a:xfrm>
            <a:off x="1338633" y="3268481"/>
            <a:ext cx="507900" cy="507895"/>
          </a:xfrm>
          <a:prstGeom prst="rect">
            <a:avLst/>
          </a:prstGeom>
          <a:noFill/>
          <a:ln>
            <a:noFill/>
          </a:ln>
        </p:spPr>
      </p:pic>
      <p:grpSp>
        <p:nvGrpSpPr>
          <p:cNvPr id="443" name="Google Shape;443;p26"/>
          <p:cNvGrpSpPr/>
          <p:nvPr/>
        </p:nvGrpSpPr>
        <p:grpSpPr>
          <a:xfrm>
            <a:off x="2686234" y="2994751"/>
            <a:ext cx="6022122" cy="2099400"/>
            <a:chOff x="3046074" y="2986269"/>
            <a:chExt cx="6022122" cy="2099400"/>
          </a:xfrm>
        </p:grpSpPr>
        <p:sp>
          <p:nvSpPr>
            <p:cNvPr id="444" name="Google Shape;444;p26"/>
            <p:cNvSpPr/>
            <p:nvPr/>
          </p:nvSpPr>
          <p:spPr>
            <a:xfrm>
              <a:off x="3347819" y="2986269"/>
              <a:ext cx="5367600" cy="20994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None/>
              </a:pPr>
              <a:endParaRPr sz="2400" b="0" i="0" u="none" strike="noStrike" cap="none">
                <a:solidFill>
                  <a:schemeClr val="accent2"/>
                </a:solidFill>
                <a:latin typeface="DM Sans"/>
                <a:ea typeface="DM Sans"/>
                <a:cs typeface="DM Sans"/>
                <a:sym typeface="DM Sans"/>
              </a:endParaRPr>
            </a:p>
          </p:txBody>
        </p:sp>
        <p:sp>
          <p:nvSpPr>
            <p:cNvPr id="445" name="Google Shape;445;p26"/>
            <p:cNvSpPr txBox="1"/>
            <p:nvPr/>
          </p:nvSpPr>
          <p:spPr>
            <a:xfrm>
              <a:off x="3046074" y="4345962"/>
              <a:ext cx="2208300" cy="515400"/>
            </a:xfrm>
            <a:prstGeom prst="rect">
              <a:avLst/>
            </a:prstGeom>
            <a:noFill/>
            <a:ln>
              <a:noFill/>
            </a:ln>
          </p:spPr>
          <p:txBody>
            <a:bodyPr spcFirstLastPara="1" wrap="square" lIns="91375" tIns="91375" rIns="91375" bIns="91375"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1800" b="1" i="0" u="none" strike="noStrike" cap="none">
                  <a:solidFill>
                    <a:srgbClr val="4F412B"/>
                  </a:solidFill>
                  <a:latin typeface="DM Sans"/>
                  <a:ea typeface="DM Sans"/>
                  <a:cs typeface="DM Sans"/>
                  <a:sym typeface="DM Sans"/>
                </a:rPr>
                <a:t>Bronze</a:t>
              </a:r>
              <a:endParaRPr/>
            </a:p>
          </p:txBody>
        </p:sp>
        <p:sp>
          <p:nvSpPr>
            <p:cNvPr id="446" name="Google Shape;446;p26"/>
            <p:cNvSpPr txBox="1"/>
            <p:nvPr/>
          </p:nvSpPr>
          <p:spPr>
            <a:xfrm>
              <a:off x="4991429" y="4345962"/>
              <a:ext cx="2208300" cy="515400"/>
            </a:xfrm>
            <a:prstGeom prst="rect">
              <a:avLst/>
            </a:prstGeom>
            <a:noFill/>
            <a:ln>
              <a:noFill/>
            </a:ln>
          </p:spPr>
          <p:txBody>
            <a:bodyPr spcFirstLastPara="1" wrap="square" lIns="91375" tIns="91375" rIns="91375" bIns="91375"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1800" b="1" i="0" u="none" strike="noStrike" cap="none">
                  <a:solidFill>
                    <a:schemeClr val="accent5"/>
                  </a:solidFill>
                  <a:latin typeface="DM Sans"/>
                  <a:ea typeface="DM Sans"/>
                  <a:cs typeface="DM Sans"/>
                  <a:sym typeface="DM Sans"/>
                </a:rPr>
                <a:t>Silver</a:t>
              </a:r>
              <a:endParaRPr/>
            </a:p>
          </p:txBody>
        </p:sp>
        <p:sp>
          <p:nvSpPr>
            <p:cNvPr id="447" name="Google Shape;447;p26"/>
            <p:cNvSpPr txBox="1"/>
            <p:nvPr/>
          </p:nvSpPr>
          <p:spPr>
            <a:xfrm>
              <a:off x="6859896" y="4345962"/>
              <a:ext cx="2208300" cy="515400"/>
            </a:xfrm>
            <a:prstGeom prst="rect">
              <a:avLst/>
            </a:prstGeom>
            <a:noFill/>
            <a:ln>
              <a:noFill/>
            </a:ln>
          </p:spPr>
          <p:txBody>
            <a:bodyPr spcFirstLastPara="1" wrap="square" lIns="91375" tIns="91375" rIns="91375" bIns="91375"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n-US" sz="1800" b="1" i="0" u="none" strike="noStrike" cap="none">
                  <a:solidFill>
                    <a:srgbClr val="BF8000"/>
                  </a:solidFill>
                  <a:latin typeface="DM Sans"/>
                  <a:ea typeface="DM Sans"/>
                  <a:cs typeface="DM Sans"/>
                  <a:sym typeface="DM Sans"/>
                </a:rPr>
                <a:t>Gold</a:t>
              </a:r>
              <a:endParaRPr/>
            </a:p>
          </p:txBody>
        </p:sp>
        <p:cxnSp>
          <p:nvCxnSpPr>
            <p:cNvPr id="448" name="Google Shape;448;p26"/>
            <p:cNvCxnSpPr/>
            <p:nvPr/>
          </p:nvCxnSpPr>
          <p:spPr>
            <a:xfrm>
              <a:off x="4851588" y="3827975"/>
              <a:ext cx="507900" cy="0"/>
            </a:xfrm>
            <a:prstGeom prst="straightConnector1">
              <a:avLst/>
            </a:prstGeom>
            <a:noFill/>
            <a:ln w="19050" cap="flat" cmpd="sng">
              <a:solidFill>
                <a:schemeClr val="dk2"/>
              </a:solidFill>
              <a:prstDash val="solid"/>
              <a:round/>
              <a:headEnd type="none" w="sm" len="sm"/>
              <a:tailEnd type="stealth" w="med" len="med"/>
            </a:ln>
          </p:spPr>
        </p:cxnSp>
        <p:cxnSp>
          <p:nvCxnSpPr>
            <p:cNvPr id="449" name="Google Shape;449;p26"/>
            <p:cNvCxnSpPr/>
            <p:nvPr/>
          </p:nvCxnSpPr>
          <p:spPr>
            <a:xfrm>
              <a:off x="6762216" y="3827975"/>
              <a:ext cx="507900" cy="0"/>
            </a:xfrm>
            <a:prstGeom prst="straightConnector1">
              <a:avLst/>
            </a:prstGeom>
            <a:noFill/>
            <a:ln w="19050" cap="flat" cmpd="sng">
              <a:solidFill>
                <a:schemeClr val="dk2"/>
              </a:solidFill>
              <a:prstDash val="solid"/>
              <a:round/>
              <a:headEnd type="none" w="sm" len="sm"/>
              <a:tailEnd type="stealth" w="med" len="med"/>
            </a:ln>
          </p:spPr>
        </p:cxnSp>
        <p:pic>
          <p:nvPicPr>
            <p:cNvPr id="450" name="Google Shape;450;p26"/>
            <p:cNvPicPr preferRelativeResize="0"/>
            <p:nvPr/>
          </p:nvPicPr>
          <p:blipFill rotWithShape="1">
            <a:blip r:embed="rId6">
              <a:alphaModFix/>
            </a:blip>
            <a:srcRect/>
            <a:stretch/>
          </p:blipFill>
          <p:spPr>
            <a:xfrm>
              <a:off x="3435849" y="3129666"/>
              <a:ext cx="1428750" cy="1428750"/>
            </a:xfrm>
            <a:prstGeom prst="rect">
              <a:avLst/>
            </a:prstGeom>
            <a:noFill/>
            <a:ln>
              <a:noFill/>
            </a:ln>
          </p:spPr>
        </p:pic>
        <p:pic>
          <p:nvPicPr>
            <p:cNvPr id="451" name="Google Shape;451;p26"/>
            <p:cNvPicPr preferRelativeResize="0"/>
            <p:nvPr/>
          </p:nvPicPr>
          <p:blipFill rotWithShape="1">
            <a:blip r:embed="rId7">
              <a:alphaModFix/>
            </a:blip>
            <a:srcRect/>
            <a:stretch/>
          </p:blipFill>
          <p:spPr>
            <a:xfrm>
              <a:off x="5346477" y="3129666"/>
              <a:ext cx="1428750" cy="1428750"/>
            </a:xfrm>
            <a:prstGeom prst="rect">
              <a:avLst/>
            </a:prstGeom>
            <a:noFill/>
            <a:ln>
              <a:noFill/>
            </a:ln>
          </p:spPr>
        </p:pic>
        <p:pic>
          <p:nvPicPr>
            <p:cNvPr id="452" name="Google Shape;452;p26"/>
            <p:cNvPicPr preferRelativeResize="0"/>
            <p:nvPr/>
          </p:nvPicPr>
          <p:blipFill rotWithShape="1">
            <a:blip r:embed="rId8">
              <a:alphaModFix/>
            </a:blip>
            <a:srcRect/>
            <a:stretch/>
          </p:blipFill>
          <p:spPr>
            <a:xfrm>
              <a:off x="7257104" y="3129666"/>
              <a:ext cx="1428750" cy="1428750"/>
            </a:xfrm>
            <a:prstGeom prst="rect">
              <a:avLst/>
            </a:prstGeom>
            <a:noFill/>
            <a:ln>
              <a:noFill/>
            </a:ln>
          </p:spPr>
        </p:pic>
      </p:grpSp>
      <p:sp>
        <p:nvSpPr>
          <p:cNvPr id="453" name="Google Shape;453;p26"/>
          <p:cNvSpPr/>
          <p:nvPr/>
        </p:nvSpPr>
        <p:spPr>
          <a:xfrm>
            <a:off x="9759720" y="2047510"/>
            <a:ext cx="1572900" cy="3882900"/>
          </a:xfrm>
          <a:prstGeom prst="rect">
            <a:avLst/>
          </a:prstGeom>
          <a:solidFill>
            <a:srgbClr val="FFFFFF"/>
          </a:solidFill>
          <a:ln>
            <a:noFill/>
          </a:ln>
          <a:effectLst>
            <a:outerShdw blurRad="185738" algn="bl" rotWithShape="0">
              <a:srgbClr val="000000">
                <a:alpha val="1490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None/>
            </a:pPr>
            <a:endParaRPr sz="2400" b="0" i="0" u="none" strike="noStrike" cap="none">
              <a:solidFill>
                <a:schemeClr val="accent2"/>
              </a:solidFill>
              <a:latin typeface="DM Sans"/>
              <a:ea typeface="DM Sans"/>
              <a:cs typeface="DM Sans"/>
              <a:sym typeface="DM Sans"/>
            </a:endParaRPr>
          </a:p>
        </p:txBody>
      </p:sp>
      <p:pic>
        <p:nvPicPr>
          <p:cNvPr id="454" name="Google Shape;454;p26"/>
          <p:cNvPicPr preferRelativeResize="0"/>
          <p:nvPr/>
        </p:nvPicPr>
        <p:blipFill rotWithShape="1">
          <a:blip r:embed="rId9">
            <a:alphaModFix/>
          </a:blip>
          <a:srcRect/>
          <a:stretch/>
        </p:blipFill>
        <p:spPr>
          <a:xfrm flipH="1">
            <a:off x="10230019" y="4024472"/>
            <a:ext cx="632225" cy="632225"/>
          </a:xfrm>
          <a:prstGeom prst="rect">
            <a:avLst/>
          </a:prstGeom>
          <a:noFill/>
          <a:ln>
            <a:noFill/>
          </a:ln>
        </p:spPr>
      </p:pic>
      <p:sp>
        <p:nvSpPr>
          <p:cNvPr id="455" name="Google Shape;455;p26"/>
          <p:cNvSpPr txBox="1"/>
          <p:nvPr/>
        </p:nvSpPr>
        <p:spPr>
          <a:xfrm>
            <a:off x="10004778" y="4565779"/>
            <a:ext cx="1082700" cy="307800"/>
          </a:xfrm>
          <a:prstGeom prst="rect">
            <a:avLst/>
          </a:prstGeom>
          <a:noFill/>
          <a:ln>
            <a:noFill/>
          </a:ln>
        </p:spPr>
        <p:txBody>
          <a:bodyPr spcFirstLastPara="1" wrap="square" lIns="121850" tIns="60875" rIns="121850" bIns="608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0121E"/>
                </a:solidFill>
                <a:latin typeface="DM Sans"/>
                <a:ea typeface="DM Sans"/>
                <a:cs typeface="DM Sans"/>
                <a:sym typeface="DM Sans"/>
              </a:rPr>
              <a:t>Models</a:t>
            </a:r>
            <a:endParaRPr sz="1200" b="1" i="0" u="none" strike="noStrike" cap="none">
              <a:solidFill>
                <a:srgbClr val="10121E"/>
              </a:solidFill>
              <a:latin typeface="DM Sans"/>
              <a:ea typeface="DM Sans"/>
              <a:cs typeface="DM Sans"/>
              <a:sym typeface="DM Sans"/>
            </a:endParaRPr>
          </a:p>
        </p:txBody>
      </p:sp>
      <p:pic>
        <p:nvPicPr>
          <p:cNvPr id="456" name="Google Shape;456;p26"/>
          <p:cNvPicPr preferRelativeResize="0"/>
          <p:nvPr/>
        </p:nvPicPr>
        <p:blipFill rotWithShape="1">
          <a:blip r:embed="rId10">
            <a:alphaModFix/>
          </a:blip>
          <a:srcRect/>
          <a:stretch/>
        </p:blipFill>
        <p:spPr>
          <a:xfrm>
            <a:off x="10255966" y="2122867"/>
            <a:ext cx="580318" cy="580318"/>
          </a:xfrm>
          <a:prstGeom prst="rect">
            <a:avLst/>
          </a:prstGeom>
          <a:noFill/>
          <a:ln>
            <a:noFill/>
          </a:ln>
        </p:spPr>
      </p:pic>
      <p:sp>
        <p:nvSpPr>
          <p:cNvPr id="457" name="Google Shape;457;p26"/>
          <p:cNvSpPr txBox="1"/>
          <p:nvPr/>
        </p:nvSpPr>
        <p:spPr>
          <a:xfrm>
            <a:off x="9922278" y="2649958"/>
            <a:ext cx="1247700" cy="418500"/>
          </a:xfrm>
          <a:prstGeom prst="rect">
            <a:avLst/>
          </a:prstGeom>
          <a:noFill/>
          <a:ln>
            <a:noFill/>
          </a:ln>
        </p:spPr>
        <p:txBody>
          <a:bodyPr spcFirstLastPara="1" wrap="square" lIns="121850" tIns="60875" rIns="121850" bIns="60875" anchor="t" anchorCtr="0">
            <a:spAutoFit/>
          </a:bodyPr>
          <a:lstStyle/>
          <a:p>
            <a:pPr marL="0" marR="0" lvl="0" indent="0" algn="ctr" rtl="0">
              <a:lnSpc>
                <a:spcPct val="80000"/>
              </a:lnSpc>
              <a:spcBef>
                <a:spcPts val="0"/>
              </a:spcBef>
              <a:spcAft>
                <a:spcPts val="0"/>
              </a:spcAft>
              <a:buClr>
                <a:srgbClr val="000000"/>
              </a:buClr>
              <a:buSzPts val="1200"/>
              <a:buFont typeface="Arial"/>
              <a:buNone/>
            </a:pPr>
            <a:r>
              <a:rPr lang="en-US" sz="1200" b="1" i="0" u="none" strike="noStrike" cap="none">
                <a:solidFill>
                  <a:srgbClr val="10121E"/>
                </a:solidFill>
                <a:latin typeface="DM Sans"/>
                <a:ea typeface="DM Sans"/>
                <a:cs typeface="DM Sans"/>
                <a:sym typeface="DM Sans"/>
              </a:rPr>
              <a:t>Notebooks/</a:t>
            </a:r>
            <a:br>
              <a:rPr lang="en-US" sz="1200" b="1" i="0" u="none" strike="noStrike" cap="none">
                <a:solidFill>
                  <a:srgbClr val="10121E"/>
                </a:solidFill>
                <a:latin typeface="DM Sans"/>
                <a:ea typeface="DM Sans"/>
                <a:cs typeface="DM Sans"/>
                <a:sym typeface="DM Sans"/>
              </a:rPr>
            </a:br>
            <a:r>
              <a:rPr lang="en-US" sz="1200" b="1" i="0" u="none" strike="noStrike" cap="none">
                <a:solidFill>
                  <a:srgbClr val="10121E"/>
                </a:solidFill>
                <a:latin typeface="DM Sans"/>
                <a:ea typeface="DM Sans"/>
                <a:cs typeface="DM Sans"/>
                <a:sym typeface="DM Sans"/>
              </a:rPr>
              <a:t>queries</a:t>
            </a:r>
            <a:endParaRPr sz="1200" b="1" i="0" u="none" strike="noStrike" cap="none">
              <a:solidFill>
                <a:srgbClr val="10121E"/>
              </a:solidFill>
              <a:latin typeface="DM Sans"/>
              <a:ea typeface="DM Sans"/>
              <a:cs typeface="DM Sans"/>
              <a:sym typeface="DM Sans"/>
            </a:endParaRPr>
          </a:p>
        </p:txBody>
      </p:sp>
      <p:pic>
        <p:nvPicPr>
          <p:cNvPr id="458" name="Google Shape;458;p26"/>
          <p:cNvPicPr preferRelativeResize="0"/>
          <p:nvPr/>
        </p:nvPicPr>
        <p:blipFill rotWithShape="1">
          <a:blip r:embed="rId11">
            <a:alphaModFix/>
          </a:blip>
          <a:srcRect/>
          <a:stretch/>
        </p:blipFill>
        <p:spPr>
          <a:xfrm>
            <a:off x="10255977" y="3117738"/>
            <a:ext cx="580297" cy="580297"/>
          </a:xfrm>
          <a:prstGeom prst="rect">
            <a:avLst/>
          </a:prstGeom>
          <a:noFill/>
          <a:ln>
            <a:noFill/>
          </a:ln>
        </p:spPr>
      </p:pic>
      <p:sp>
        <p:nvSpPr>
          <p:cNvPr id="459" name="Google Shape;459;p26"/>
          <p:cNvSpPr txBox="1"/>
          <p:nvPr/>
        </p:nvSpPr>
        <p:spPr>
          <a:xfrm>
            <a:off x="9922278" y="3663316"/>
            <a:ext cx="1247700" cy="307800"/>
          </a:xfrm>
          <a:prstGeom prst="rect">
            <a:avLst/>
          </a:prstGeom>
          <a:noFill/>
          <a:ln>
            <a:noFill/>
          </a:ln>
        </p:spPr>
        <p:txBody>
          <a:bodyPr spcFirstLastPara="1" wrap="square" lIns="121850" tIns="60875" rIns="121850" bIns="608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DM Sans"/>
                <a:ea typeface="DM Sans"/>
                <a:cs typeface="DM Sans"/>
                <a:sym typeface="DM Sans"/>
              </a:rPr>
              <a:t>Feature store</a:t>
            </a:r>
            <a:endParaRPr sz="1200" b="1" i="0" u="none" strike="noStrike" cap="none">
              <a:solidFill>
                <a:schemeClr val="dk1"/>
              </a:solidFill>
              <a:latin typeface="DM Sans"/>
              <a:ea typeface="DM Sans"/>
              <a:cs typeface="DM Sans"/>
              <a:sym typeface="DM Sans"/>
            </a:endParaRPr>
          </a:p>
        </p:txBody>
      </p:sp>
      <p:pic>
        <p:nvPicPr>
          <p:cNvPr id="460" name="Google Shape;460;p26"/>
          <p:cNvPicPr preferRelativeResize="0"/>
          <p:nvPr/>
        </p:nvPicPr>
        <p:blipFill rotWithShape="1">
          <a:blip r:embed="rId12">
            <a:alphaModFix/>
          </a:blip>
          <a:srcRect/>
          <a:stretch/>
        </p:blipFill>
        <p:spPr>
          <a:xfrm>
            <a:off x="10191317" y="4859410"/>
            <a:ext cx="709617" cy="709617"/>
          </a:xfrm>
          <a:prstGeom prst="rect">
            <a:avLst/>
          </a:prstGeom>
          <a:noFill/>
          <a:ln>
            <a:noFill/>
          </a:ln>
        </p:spPr>
      </p:pic>
      <p:sp>
        <p:nvSpPr>
          <p:cNvPr id="461" name="Google Shape;461;p26"/>
          <p:cNvSpPr txBox="1"/>
          <p:nvPr/>
        </p:nvSpPr>
        <p:spPr>
          <a:xfrm>
            <a:off x="9922278" y="5468437"/>
            <a:ext cx="1247700" cy="307800"/>
          </a:xfrm>
          <a:prstGeom prst="rect">
            <a:avLst/>
          </a:prstGeom>
          <a:noFill/>
          <a:ln>
            <a:noFill/>
          </a:ln>
        </p:spPr>
        <p:txBody>
          <a:bodyPr spcFirstLastPara="1" wrap="square" lIns="121850" tIns="60875" rIns="121850" bIns="608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0121E"/>
                </a:solidFill>
                <a:latin typeface="DM Sans"/>
                <a:ea typeface="DM Sans"/>
                <a:cs typeface="DM Sans"/>
                <a:sym typeface="DM Sans"/>
              </a:rPr>
              <a:t>Dashboards</a:t>
            </a:r>
            <a:endParaRPr sz="1200" b="1" i="0" u="none" strike="noStrike" cap="none">
              <a:solidFill>
                <a:srgbClr val="10121E"/>
              </a:solidFill>
              <a:latin typeface="DM Sans"/>
              <a:ea typeface="DM Sans"/>
              <a:cs typeface="DM Sans"/>
              <a:sym typeface="DM Sans"/>
            </a:endParaRPr>
          </a:p>
        </p:txBody>
      </p:sp>
      <p:sp>
        <p:nvSpPr>
          <p:cNvPr id="462" name="Google Shape;462;p26"/>
          <p:cNvSpPr txBox="1"/>
          <p:nvPr/>
        </p:nvSpPr>
        <p:spPr>
          <a:xfrm>
            <a:off x="4565981" y="2436868"/>
            <a:ext cx="6096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A972"/>
                </a:solidFill>
                <a:latin typeface="DM Sans"/>
                <a:ea typeface="DM Sans"/>
                <a:cs typeface="DM Sans"/>
                <a:sym typeface="DM Sans"/>
              </a:rPr>
              <a:t>+ COLUMN &amp; ROW security </a:t>
            </a:r>
            <a:endParaRPr sz="1400" b="0" i="0" u="none" strike="noStrike" cap="none">
              <a:solidFill>
                <a:srgbClr val="000000"/>
              </a:solidFill>
              <a:latin typeface="Arial"/>
              <a:ea typeface="Arial"/>
              <a:cs typeface="Arial"/>
              <a:sym typeface="Arial"/>
            </a:endParaRPr>
          </a:p>
        </p:txBody>
      </p:sp>
      <p:grpSp>
        <p:nvGrpSpPr>
          <p:cNvPr id="463" name="Google Shape;463;p26"/>
          <p:cNvGrpSpPr/>
          <p:nvPr/>
        </p:nvGrpSpPr>
        <p:grpSpPr>
          <a:xfrm>
            <a:off x="7310346" y="4457898"/>
            <a:ext cx="2824686" cy="2118603"/>
            <a:chOff x="6845109" y="4457700"/>
            <a:chExt cx="3289491" cy="2257916"/>
          </a:xfrm>
        </p:grpSpPr>
        <p:sp>
          <p:nvSpPr>
            <p:cNvPr id="464" name="Google Shape;464;p26"/>
            <p:cNvSpPr txBox="1"/>
            <p:nvPr/>
          </p:nvSpPr>
          <p:spPr>
            <a:xfrm>
              <a:off x="6845109" y="5862716"/>
              <a:ext cx="3268200" cy="8529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A972"/>
                  </a:solidFill>
                  <a:latin typeface="DM Sans"/>
                  <a:ea typeface="DM Sans"/>
                  <a:cs typeface="DM Sans"/>
                  <a:sym typeface="DM Sans"/>
                </a:rPr>
                <a:t>MODELS = Access control for AI</a:t>
              </a:r>
              <a:endParaRPr sz="1800" b="0" i="0" u="none" strike="noStrike" cap="none">
                <a:solidFill>
                  <a:srgbClr val="00A972"/>
                </a:solidFill>
                <a:latin typeface="DM Sans"/>
                <a:ea typeface="DM Sans"/>
                <a:cs typeface="DM Sans"/>
                <a:sym typeface="DM Sans"/>
              </a:endParaRPr>
            </a:p>
          </p:txBody>
        </p:sp>
        <p:sp>
          <p:nvSpPr>
            <p:cNvPr id="465" name="Google Shape;465;p26"/>
            <p:cNvSpPr/>
            <p:nvPr/>
          </p:nvSpPr>
          <p:spPr>
            <a:xfrm>
              <a:off x="9410700" y="4457700"/>
              <a:ext cx="723900" cy="1651000"/>
            </a:xfrm>
            <a:custGeom>
              <a:avLst/>
              <a:gdLst/>
              <a:ahLst/>
              <a:cxnLst/>
              <a:rect l="l" t="t" r="r" b="b"/>
              <a:pathLst>
                <a:path w="723900" h="1651000" extrusionOk="0">
                  <a:moveTo>
                    <a:pt x="723900" y="0"/>
                  </a:moveTo>
                  <a:lnTo>
                    <a:pt x="558800" y="0"/>
                  </a:lnTo>
                  <a:lnTo>
                    <a:pt x="558800" y="1651000"/>
                  </a:lnTo>
                  <a:lnTo>
                    <a:pt x="0" y="1651000"/>
                  </a:lnTo>
                </a:path>
              </a:pathLst>
            </a:custGeom>
            <a:noFill/>
            <a:ln w="19050" cap="flat" cmpd="sng">
              <a:solidFill>
                <a:srgbClr val="00A972"/>
              </a:solidFill>
              <a:prstDash val="solid"/>
              <a:round/>
              <a:headEnd type="none" w="sm" len="sm"/>
              <a:tailEnd type="oval"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66" name="Google Shape;466;p26"/>
          <p:cNvSpPr txBox="1"/>
          <p:nvPr/>
        </p:nvSpPr>
        <p:spPr>
          <a:xfrm>
            <a:off x="9922278" y="3663888"/>
            <a:ext cx="1247700" cy="307800"/>
          </a:xfrm>
          <a:prstGeom prst="rect">
            <a:avLst/>
          </a:prstGeom>
          <a:noFill/>
          <a:ln>
            <a:noFill/>
          </a:ln>
        </p:spPr>
        <p:txBody>
          <a:bodyPr spcFirstLastPara="1" wrap="square" lIns="121850" tIns="60875" rIns="121850" bIns="608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DM Sans"/>
                <a:ea typeface="DM Sans"/>
                <a:cs typeface="DM Sans"/>
                <a:sym typeface="DM Sans"/>
              </a:rPr>
              <a:t>Feature store</a:t>
            </a:r>
            <a:endParaRPr sz="1200" b="1" i="0" u="none" strike="noStrike" cap="none">
              <a:solidFill>
                <a:schemeClr val="dk1"/>
              </a:solidFill>
              <a:latin typeface="DM Sans"/>
              <a:ea typeface="DM Sans"/>
              <a:cs typeface="DM Sans"/>
              <a:sym typeface="DM Sans"/>
            </a:endParaRPr>
          </a:p>
        </p:txBody>
      </p:sp>
      <p:grpSp>
        <p:nvGrpSpPr>
          <p:cNvPr id="467" name="Google Shape;467;p26"/>
          <p:cNvGrpSpPr/>
          <p:nvPr/>
        </p:nvGrpSpPr>
        <p:grpSpPr>
          <a:xfrm>
            <a:off x="965156" y="3908124"/>
            <a:ext cx="5059569" cy="2489151"/>
            <a:chOff x="965156" y="3908124"/>
            <a:chExt cx="5059569" cy="2489151"/>
          </a:xfrm>
        </p:grpSpPr>
        <p:grpSp>
          <p:nvGrpSpPr>
            <p:cNvPr id="468" name="Google Shape;468;p26"/>
            <p:cNvGrpSpPr/>
            <p:nvPr/>
          </p:nvGrpSpPr>
          <p:grpSpPr>
            <a:xfrm>
              <a:off x="965156" y="3908124"/>
              <a:ext cx="1355100" cy="1889076"/>
              <a:chOff x="965156" y="3908124"/>
              <a:chExt cx="1355100" cy="1889076"/>
            </a:xfrm>
          </p:grpSpPr>
          <p:grpSp>
            <p:nvGrpSpPr>
              <p:cNvPr id="469" name="Google Shape;469;p26"/>
              <p:cNvGrpSpPr/>
              <p:nvPr/>
            </p:nvGrpSpPr>
            <p:grpSpPr>
              <a:xfrm>
                <a:off x="965156" y="3908124"/>
                <a:ext cx="1355100" cy="1554277"/>
                <a:chOff x="965156" y="3908124"/>
                <a:chExt cx="1355100" cy="1554277"/>
              </a:xfrm>
            </p:grpSpPr>
            <p:sp>
              <p:nvSpPr>
                <p:cNvPr id="470" name="Google Shape;470;p26"/>
                <p:cNvSpPr txBox="1"/>
                <p:nvPr/>
              </p:nvSpPr>
              <p:spPr>
                <a:xfrm>
                  <a:off x="965156" y="3908124"/>
                  <a:ext cx="1355100" cy="376800"/>
                </a:xfrm>
                <a:prstGeom prst="rect">
                  <a:avLst/>
                </a:prstGeom>
                <a:noFill/>
                <a:ln>
                  <a:noFill/>
                </a:ln>
              </p:spPr>
              <p:txBody>
                <a:bodyPr spcFirstLastPara="1" wrap="square" lIns="121800" tIns="60875" rIns="121800" bIns="60875" anchor="t" anchorCtr="0">
                  <a:noAutofit/>
                </a:bodyPr>
                <a:lstStyle/>
                <a:p>
                  <a:pPr marL="0" marR="0" lvl="0" indent="0" algn="ctr" rtl="0">
                    <a:lnSpc>
                      <a:spcPct val="100000"/>
                    </a:lnSpc>
                    <a:spcBef>
                      <a:spcPts val="0"/>
                    </a:spcBef>
                    <a:spcAft>
                      <a:spcPts val="0"/>
                    </a:spcAft>
                    <a:buClr>
                      <a:srgbClr val="000000"/>
                    </a:buClr>
                    <a:buSzPts val="1899"/>
                    <a:buFont typeface="Arial"/>
                    <a:buNone/>
                  </a:pPr>
                  <a:r>
                    <a:rPr lang="en-US" sz="1400" b="1" i="0" u="none" strike="noStrike" cap="none">
                      <a:solidFill>
                        <a:srgbClr val="000000"/>
                      </a:solidFill>
                      <a:latin typeface="DM Sans"/>
                      <a:ea typeface="DM Sans"/>
                      <a:cs typeface="DM Sans"/>
                      <a:sym typeface="DM Sans"/>
                    </a:rPr>
                    <a:t>Other system</a:t>
                  </a:r>
                  <a:endParaRPr sz="1400" b="0" i="0" u="none" strike="noStrike" cap="none">
                    <a:solidFill>
                      <a:srgbClr val="000000"/>
                    </a:solidFill>
                    <a:latin typeface="DM Sans"/>
                    <a:ea typeface="DM Sans"/>
                    <a:cs typeface="DM Sans"/>
                    <a:sym typeface="DM Sans"/>
                  </a:endParaRPr>
                </a:p>
              </p:txBody>
            </p:sp>
            <p:pic>
              <p:nvPicPr>
                <p:cNvPr id="471" name="Google Shape;471;p26" descr="Snowflake Computing · GitHub"/>
                <p:cNvPicPr preferRelativeResize="0"/>
                <p:nvPr/>
              </p:nvPicPr>
              <p:blipFill rotWithShape="1">
                <a:blip r:embed="rId13">
                  <a:alphaModFix/>
                </a:blip>
                <a:srcRect/>
                <a:stretch/>
              </p:blipFill>
              <p:spPr>
                <a:xfrm>
                  <a:off x="1165974" y="4512526"/>
                  <a:ext cx="400054" cy="400050"/>
                </a:xfrm>
                <a:prstGeom prst="rect">
                  <a:avLst/>
                </a:prstGeom>
                <a:noFill/>
                <a:ln>
                  <a:noFill/>
                </a:ln>
              </p:spPr>
            </p:pic>
            <p:pic>
              <p:nvPicPr>
                <p:cNvPr id="472" name="Google Shape;472;p26" descr="File:Postgresql elephant.svg - Wikimedia Commons"/>
                <p:cNvPicPr preferRelativeResize="0"/>
                <p:nvPr/>
              </p:nvPicPr>
              <p:blipFill rotWithShape="1">
                <a:blip r:embed="rId14">
                  <a:alphaModFix/>
                </a:blip>
                <a:srcRect/>
                <a:stretch/>
              </p:blipFill>
              <p:spPr>
                <a:xfrm>
                  <a:off x="1645436" y="4506817"/>
                  <a:ext cx="400054" cy="411471"/>
                </a:xfrm>
                <a:prstGeom prst="rect">
                  <a:avLst/>
                </a:prstGeom>
                <a:noFill/>
                <a:ln>
                  <a:noFill/>
                </a:ln>
              </p:spPr>
            </p:pic>
            <p:pic>
              <p:nvPicPr>
                <p:cNvPr id="473" name="Google Shape;473;p26" descr="Mysql - Free logo icons"/>
                <p:cNvPicPr preferRelativeResize="0"/>
                <p:nvPr/>
              </p:nvPicPr>
              <p:blipFill rotWithShape="1">
                <a:blip r:embed="rId15">
                  <a:alphaModFix/>
                </a:blip>
                <a:srcRect/>
                <a:stretch/>
              </p:blipFill>
              <p:spPr>
                <a:xfrm>
                  <a:off x="1219900" y="5008426"/>
                  <a:ext cx="400054" cy="400050"/>
                </a:xfrm>
                <a:prstGeom prst="rect">
                  <a:avLst/>
                </a:prstGeom>
                <a:noFill/>
                <a:ln>
                  <a:noFill/>
                </a:ln>
              </p:spPr>
            </p:pic>
            <p:pic>
              <p:nvPicPr>
                <p:cNvPr id="474" name="Google Shape;474;p26" descr="Copy, database, redshift icon - Free download on Iconfinder"/>
                <p:cNvPicPr preferRelativeResize="0"/>
                <p:nvPr/>
              </p:nvPicPr>
              <p:blipFill rotWithShape="1">
                <a:blip r:embed="rId16">
                  <a:alphaModFix/>
                </a:blip>
                <a:srcRect/>
                <a:stretch/>
              </p:blipFill>
              <p:spPr>
                <a:xfrm>
                  <a:off x="1609518" y="4954501"/>
                  <a:ext cx="507905" cy="507900"/>
                </a:xfrm>
                <a:prstGeom prst="rect">
                  <a:avLst/>
                </a:prstGeom>
                <a:noFill/>
                <a:ln>
                  <a:noFill/>
                </a:ln>
              </p:spPr>
            </p:pic>
          </p:grpSp>
          <p:sp>
            <p:nvSpPr>
              <p:cNvPr id="475" name="Google Shape;475;p26"/>
              <p:cNvSpPr txBox="1"/>
              <p:nvPr/>
            </p:nvSpPr>
            <p:spPr>
              <a:xfrm>
                <a:off x="1465711" y="5397000"/>
                <a:ext cx="35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DM Sans"/>
                    <a:ea typeface="DM Sans"/>
                    <a:cs typeface="DM Sans"/>
                    <a:sym typeface="DM Sans"/>
                  </a:rPr>
                  <a:t>…</a:t>
                </a:r>
                <a:endParaRPr sz="1400" b="0" i="0" u="none" strike="noStrike" cap="none">
                  <a:solidFill>
                    <a:srgbClr val="000000"/>
                  </a:solidFill>
                  <a:latin typeface="DM Sans"/>
                  <a:ea typeface="DM Sans"/>
                  <a:cs typeface="DM Sans"/>
                  <a:sym typeface="DM Sans"/>
                </a:endParaRPr>
              </a:p>
            </p:txBody>
          </p:sp>
        </p:grpSp>
        <p:grpSp>
          <p:nvGrpSpPr>
            <p:cNvPr id="476" name="Google Shape;476;p26"/>
            <p:cNvGrpSpPr/>
            <p:nvPr/>
          </p:nvGrpSpPr>
          <p:grpSpPr>
            <a:xfrm>
              <a:off x="2361583" y="5319975"/>
              <a:ext cx="3663142" cy="1077300"/>
              <a:chOff x="2361583" y="5319975"/>
              <a:chExt cx="3663142" cy="1077300"/>
            </a:xfrm>
          </p:grpSpPr>
          <p:cxnSp>
            <p:nvCxnSpPr>
              <p:cNvPr id="477" name="Google Shape;477;p26"/>
              <p:cNvCxnSpPr/>
              <p:nvPr/>
            </p:nvCxnSpPr>
            <p:spPr>
              <a:xfrm>
                <a:off x="2361583" y="5569033"/>
                <a:ext cx="546600" cy="0"/>
              </a:xfrm>
              <a:prstGeom prst="straightConnector1">
                <a:avLst/>
              </a:prstGeom>
              <a:noFill/>
              <a:ln w="19050" cap="flat" cmpd="sng">
                <a:solidFill>
                  <a:srgbClr val="00A972"/>
                </a:solidFill>
                <a:prstDash val="solid"/>
                <a:round/>
                <a:headEnd type="none" w="sm" len="sm"/>
                <a:tailEnd type="oval" w="med" len="med"/>
              </a:ln>
            </p:spPr>
          </p:cxnSp>
          <p:sp>
            <p:nvSpPr>
              <p:cNvPr id="478" name="Google Shape;478;p26"/>
              <p:cNvSpPr txBox="1"/>
              <p:nvPr/>
            </p:nvSpPr>
            <p:spPr>
              <a:xfrm>
                <a:off x="3005225" y="5319975"/>
                <a:ext cx="3019500" cy="10773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None/>
                </a:pPr>
                <a:r>
                  <a:rPr lang="en-US" sz="1800">
                    <a:solidFill>
                      <a:srgbClr val="00A972"/>
                    </a:solidFill>
                    <a:latin typeface="DM Sans"/>
                    <a:ea typeface="DM Sans"/>
                    <a:cs typeface="DM Sans"/>
                    <a:sym typeface="DM Sans"/>
                  </a:rPr>
                  <a:t>LAKEHOUSE </a:t>
                </a:r>
                <a:r>
                  <a:rPr lang="en-US" sz="1800" b="0" i="0" u="none" strike="noStrike" cap="none">
                    <a:solidFill>
                      <a:srgbClr val="00A972"/>
                    </a:solidFill>
                    <a:latin typeface="DM Sans"/>
                    <a:ea typeface="DM Sans"/>
                    <a:cs typeface="DM Sans"/>
                    <a:sym typeface="DM Sans"/>
                  </a:rPr>
                  <a:t>FEDERATION = Governance beyond the lakehouse!</a:t>
                </a:r>
                <a:endParaRPr>
                  <a:solidFill>
                    <a:srgbClr val="00A972"/>
                  </a:solidFill>
                </a:endParaRPr>
              </a:p>
            </p:txBody>
          </p:sp>
        </p:grpSp>
      </p:grpSp>
      <p:grpSp>
        <p:nvGrpSpPr>
          <p:cNvPr id="479" name="Google Shape;479;p26"/>
          <p:cNvGrpSpPr/>
          <p:nvPr/>
        </p:nvGrpSpPr>
        <p:grpSpPr>
          <a:xfrm>
            <a:off x="3436875" y="2093996"/>
            <a:ext cx="6074725" cy="974462"/>
            <a:chOff x="3436875" y="2093996"/>
            <a:chExt cx="6074725" cy="974462"/>
          </a:xfrm>
        </p:grpSpPr>
        <p:cxnSp>
          <p:nvCxnSpPr>
            <p:cNvPr id="480" name="Google Shape;480;p26"/>
            <p:cNvCxnSpPr/>
            <p:nvPr/>
          </p:nvCxnSpPr>
          <p:spPr>
            <a:xfrm rot="10800000">
              <a:off x="3436875" y="2381458"/>
              <a:ext cx="0" cy="687000"/>
            </a:xfrm>
            <a:prstGeom prst="straightConnector1">
              <a:avLst/>
            </a:prstGeom>
            <a:noFill/>
            <a:ln w="19050" cap="flat" cmpd="sng">
              <a:solidFill>
                <a:srgbClr val="434343"/>
              </a:solidFill>
              <a:prstDash val="solid"/>
              <a:round/>
              <a:headEnd type="none" w="sm" len="sm"/>
              <a:tailEnd type="oval" w="med" len="med"/>
            </a:ln>
          </p:spPr>
        </p:cxnSp>
        <p:sp>
          <p:nvSpPr>
            <p:cNvPr id="481" name="Google Shape;481;p26"/>
            <p:cNvSpPr txBox="1"/>
            <p:nvPr/>
          </p:nvSpPr>
          <p:spPr>
            <a:xfrm>
              <a:off x="3533800" y="2093996"/>
              <a:ext cx="5977800" cy="800400"/>
            </a:xfrm>
            <a:prstGeom prst="rect">
              <a:avLst/>
            </a:prstGeom>
            <a:noFill/>
            <a:ln>
              <a:noFill/>
            </a:ln>
          </p:spPr>
          <p:txBody>
            <a:bodyPr spcFirstLastPara="1" wrap="square" lIns="121875" tIns="121875" rIns="121875" bIns="121875" anchor="t" anchorCtr="0">
              <a:spAutoFit/>
            </a:bodyPr>
            <a:lstStyle/>
            <a:p>
              <a:pPr marL="0" marR="0" lvl="0" indent="0" algn="l" rtl="0">
                <a:lnSpc>
                  <a:spcPct val="100000"/>
                </a:lnSpc>
                <a:spcBef>
                  <a:spcPts val="0"/>
                </a:spcBef>
                <a:spcAft>
                  <a:spcPts val="0"/>
                </a:spcAft>
                <a:buNone/>
              </a:pPr>
              <a:r>
                <a:rPr lang="en-US" sz="1800" b="0" i="0" u="none" strike="noStrike" cap="none">
                  <a:solidFill>
                    <a:srgbClr val="434343"/>
                  </a:solidFill>
                  <a:latin typeface="DM Sans"/>
                  <a:ea typeface="DM Sans"/>
                  <a:cs typeface="DM Sans"/>
                  <a:sym typeface="DM Sans"/>
                </a:rPr>
                <a:t>TABLES = Access control for tabular data</a:t>
              </a:r>
              <a:endParaRPr sz="1800" b="0" i="0" u="none" strike="noStrike" cap="none">
                <a:solidFill>
                  <a:srgbClr val="434343"/>
                </a:solidFill>
                <a:latin typeface="DM Sans"/>
                <a:ea typeface="DM Sans"/>
                <a:cs typeface="DM Sans"/>
                <a:sym typeface="DM Sans"/>
              </a:endParaRPr>
            </a:p>
            <a:p>
              <a:pPr marL="0" marR="0" lvl="0" indent="0" algn="l" rtl="0">
                <a:lnSpc>
                  <a:spcPct val="100000"/>
                </a:lnSpc>
                <a:spcBef>
                  <a:spcPts val="0"/>
                </a:spcBef>
                <a:spcAft>
                  <a:spcPts val="0"/>
                </a:spcAft>
                <a:buNone/>
              </a:pPr>
              <a:endParaRPr sz="1800" b="0" i="0" u="none" strike="noStrike" cap="none">
                <a:solidFill>
                  <a:schemeClr val="accent2"/>
                </a:solidFill>
                <a:latin typeface="DM Sans"/>
                <a:ea typeface="DM Sans"/>
                <a:cs typeface="DM Sans"/>
                <a:sym typeface="DM Sans"/>
              </a:endParaRPr>
            </a:p>
          </p:txBody>
        </p:sp>
      </p:grpSp>
      <p:sp>
        <p:nvSpPr>
          <p:cNvPr id="482" name="Google Shape;482;p26"/>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7</a:t>
            </a:fld>
            <a:endParaRPr/>
          </a:p>
        </p:txBody>
      </p:sp>
      <p:cxnSp>
        <p:nvCxnSpPr>
          <p:cNvPr id="483" name="Google Shape;483;p26"/>
          <p:cNvCxnSpPr/>
          <p:nvPr/>
        </p:nvCxnSpPr>
        <p:spPr>
          <a:xfrm>
            <a:off x="8032768" y="2454750"/>
            <a:ext cx="2101200" cy="783300"/>
          </a:xfrm>
          <a:prstGeom prst="bentConnector3">
            <a:avLst>
              <a:gd name="adj1" fmla="val 50000"/>
            </a:avLst>
          </a:prstGeom>
          <a:noFill/>
          <a:ln w="19050" cap="flat" cmpd="sng">
            <a:solidFill>
              <a:srgbClr val="00A972"/>
            </a:solidFill>
            <a:prstDash val="solid"/>
            <a:round/>
            <a:headEnd type="oval" w="med" len="med"/>
            <a:tailEnd type="oval" w="med" len="med"/>
          </a:ln>
        </p:spPr>
      </p:cxnSp>
      <p:grpSp>
        <p:nvGrpSpPr>
          <p:cNvPr id="484" name="Google Shape;484;p26"/>
          <p:cNvGrpSpPr/>
          <p:nvPr/>
        </p:nvGrpSpPr>
        <p:grpSpPr>
          <a:xfrm>
            <a:off x="1685693" y="1422500"/>
            <a:ext cx="7502632" cy="829985"/>
            <a:chOff x="1685693" y="1574900"/>
            <a:chExt cx="7502632" cy="829985"/>
          </a:xfrm>
        </p:grpSpPr>
        <p:grpSp>
          <p:nvGrpSpPr>
            <p:cNvPr id="485" name="Google Shape;485;p26"/>
            <p:cNvGrpSpPr/>
            <p:nvPr/>
          </p:nvGrpSpPr>
          <p:grpSpPr>
            <a:xfrm>
              <a:off x="1685693" y="1782985"/>
              <a:ext cx="1142700" cy="621900"/>
              <a:chOff x="1685693" y="1782985"/>
              <a:chExt cx="1142700" cy="621900"/>
            </a:xfrm>
          </p:grpSpPr>
          <p:cxnSp>
            <p:nvCxnSpPr>
              <p:cNvPr id="486" name="Google Shape;486;p26"/>
              <p:cNvCxnSpPr/>
              <p:nvPr/>
            </p:nvCxnSpPr>
            <p:spPr>
              <a:xfrm>
                <a:off x="1685693" y="1782985"/>
                <a:ext cx="7500" cy="621900"/>
              </a:xfrm>
              <a:prstGeom prst="straightConnector1">
                <a:avLst/>
              </a:prstGeom>
              <a:noFill/>
              <a:ln w="19050" cap="flat" cmpd="sng">
                <a:solidFill>
                  <a:srgbClr val="00A972"/>
                </a:solidFill>
                <a:prstDash val="solid"/>
                <a:round/>
                <a:headEnd type="none" w="sm" len="sm"/>
                <a:tailEnd type="oval" w="med" len="med"/>
              </a:ln>
            </p:spPr>
          </p:cxnSp>
          <p:cxnSp>
            <p:nvCxnSpPr>
              <p:cNvPr id="487" name="Google Shape;487;p26"/>
              <p:cNvCxnSpPr/>
              <p:nvPr/>
            </p:nvCxnSpPr>
            <p:spPr>
              <a:xfrm>
                <a:off x="1685693" y="1795554"/>
                <a:ext cx="1142700" cy="0"/>
              </a:xfrm>
              <a:prstGeom prst="straightConnector1">
                <a:avLst/>
              </a:prstGeom>
              <a:noFill/>
              <a:ln w="19050" cap="flat" cmpd="sng">
                <a:solidFill>
                  <a:srgbClr val="00A972"/>
                </a:solidFill>
                <a:prstDash val="solid"/>
                <a:round/>
                <a:headEnd type="none" w="sm" len="sm"/>
                <a:tailEnd type="oval" w="med" len="med"/>
              </a:ln>
            </p:spPr>
          </p:cxnSp>
        </p:grpSp>
        <p:sp>
          <p:nvSpPr>
            <p:cNvPr id="488" name="Google Shape;488;p26"/>
            <p:cNvSpPr txBox="1"/>
            <p:nvPr/>
          </p:nvSpPr>
          <p:spPr>
            <a:xfrm>
              <a:off x="2873625" y="1574900"/>
              <a:ext cx="631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A972"/>
                  </a:solidFill>
                  <a:latin typeface="DM Sans"/>
                  <a:ea typeface="DM Sans"/>
                  <a:cs typeface="DM Sans"/>
                  <a:sym typeface="DM Sans"/>
                </a:rPr>
                <a:t>VOLUMES = Access control for non-tabular data</a:t>
              </a:r>
              <a:endParaRPr>
                <a:solidFill>
                  <a:srgbClr val="00A972"/>
                </a:solidFill>
              </a:endParaRPr>
            </a:p>
          </p:txBody>
        </p:sp>
      </p:grpSp>
      <p:pic>
        <p:nvPicPr>
          <p:cNvPr id="489" name="Google Shape;489;p26" descr="A cartoon of a person wearing goggles&#10;&#10;Description automatically generated"/>
          <p:cNvPicPr preferRelativeResize="0"/>
          <p:nvPr/>
        </p:nvPicPr>
        <p:blipFill>
          <a:blip r:embed="rId17">
            <a:alphaModFix/>
          </a:blip>
          <a:stretch>
            <a:fillRect/>
          </a:stretch>
        </p:blipFill>
        <p:spPr>
          <a:xfrm>
            <a:off x="10819650" y="102450"/>
            <a:ext cx="1148550" cy="5024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2"/>
                                        </p:tgtEl>
                                        <p:attrNameLst>
                                          <p:attrName>style.visibility</p:attrName>
                                        </p:attrNameLst>
                                      </p:cBhvr>
                                      <p:to>
                                        <p:strVal val="visible"/>
                                      </p:to>
                                    </p:set>
                                    <p:animEffect transition="in" filter="fade">
                                      <p:cBhvr>
                                        <p:cTn id="12" dur="500"/>
                                        <p:tgtEl>
                                          <p:spTgt spid="4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3"/>
                                        </p:tgtEl>
                                        <p:attrNameLst>
                                          <p:attrName>style.visibility</p:attrName>
                                        </p:attrNameLst>
                                      </p:cBhvr>
                                      <p:to>
                                        <p:strVal val="visible"/>
                                      </p:to>
                                    </p:set>
                                    <p:animEffect transition="in" filter="fade">
                                      <p:cBhvr>
                                        <p:cTn id="17" dur="1000"/>
                                        <p:tgtEl>
                                          <p:spTgt spid="4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
                                        </p:tgtEl>
                                        <p:attrNameLst>
                                          <p:attrName>style.visibility</p:attrName>
                                        </p:attrNameLst>
                                      </p:cBhvr>
                                      <p:to>
                                        <p:strVal val="visible"/>
                                      </p:to>
                                    </p:set>
                                    <p:animEffect transition="in" filter="fade">
                                      <p:cBhvr>
                                        <p:cTn id="22" dur="1000"/>
                                        <p:tgtEl>
                                          <p:spTgt spid="4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3"/>
                                        </p:tgtEl>
                                        <p:attrNameLst>
                                          <p:attrName>style.visibility</p:attrName>
                                        </p:attrNameLst>
                                      </p:cBhvr>
                                      <p:to>
                                        <p:strVal val="visible"/>
                                      </p:to>
                                    </p:set>
                                    <p:animEffect transition="in" filter="fade">
                                      <p:cBhvr>
                                        <p:cTn id="27" dur="500"/>
                                        <p:tgtEl>
                                          <p:spTgt spid="4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7"/>
                                        </p:tgtEl>
                                        <p:attrNameLst>
                                          <p:attrName>style.visibility</p:attrName>
                                        </p:attrNameLst>
                                      </p:cBhvr>
                                      <p:to>
                                        <p:strVal val="visible"/>
                                      </p:to>
                                    </p:set>
                                    <p:animEffect transition="in" filter="fade">
                                      <p:cBhvr>
                                        <p:cTn id="32"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7"/>
          <p:cNvSpPr txBox="1">
            <a:spLocks noGrp="1"/>
          </p:cNvSpPr>
          <p:nvPr>
            <p:ph type="title"/>
          </p:nvPr>
        </p:nvSpPr>
        <p:spPr>
          <a:xfrm>
            <a:off x="749238" y="535633"/>
            <a:ext cx="8878200" cy="5712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6400"/>
              <a:buNone/>
            </a:pPr>
            <a:r>
              <a:rPr lang="en-US"/>
              <a:t>Demo: Access Control for the Lakehouse</a:t>
            </a:r>
            <a:endParaRPr/>
          </a:p>
        </p:txBody>
      </p:sp>
      <p:sp>
        <p:nvSpPr>
          <p:cNvPr id="495" name="Google Shape;495;p27"/>
          <p:cNvSpPr txBox="1">
            <a:spLocks noGrp="1"/>
          </p:cNvSpPr>
          <p:nvPr>
            <p:ph type="sldNum" idx="12"/>
          </p:nvPr>
        </p:nvSpPr>
        <p:spPr>
          <a:xfrm>
            <a:off x="11097555" y="6473300"/>
            <a:ext cx="324300" cy="18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Clusters</a:t>
            </a:r>
            <a:endParaRPr/>
          </a:p>
        </p:txBody>
      </p:sp>
      <p:sp>
        <p:nvSpPr>
          <p:cNvPr id="501" name="Google Shape;501;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502" name="Google Shape;502;p28"/>
          <p:cNvSpPr/>
          <p:nvPr/>
        </p:nvSpPr>
        <p:spPr>
          <a:xfrm>
            <a:off x="810592" y="1723550"/>
            <a:ext cx="4469400" cy="37614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503" name="Google Shape;503;p28"/>
          <p:cNvSpPr txBox="1"/>
          <p:nvPr/>
        </p:nvSpPr>
        <p:spPr>
          <a:xfrm>
            <a:off x="931265" y="4348325"/>
            <a:ext cx="4237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DM Sans"/>
                <a:ea typeface="DM Sans"/>
                <a:cs typeface="DM Sans"/>
                <a:sym typeface="DM Sans"/>
              </a:rPr>
              <a:t>Support concurrent users/workloads with full isolation guarantees, fine grained security</a:t>
            </a:r>
            <a:endParaRPr sz="1800">
              <a:latin typeface="DM Sans"/>
              <a:ea typeface="DM Sans"/>
              <a:cs typeface="DM Sans"/>
              <a:sym typeface="DM Sans"/>
            </a:endParaRPr>
          </a:p>
        </p:txBody>
      </p:sp>
      <p:grpSp>
        <p:nvGrpSpPr>
          <p:cNvPr id="504" name="Google Shape;504;p28"/>
          <p:cNvGrpSpPr/>
          <p:nvPr/>
        </p:nvGrpSpPr>
        <p:grpSpPr>
          <a:xfrm>
            <a:off x="1399885" y="2260209"/>
            <a:ext cx="3329740" cy="1623678"/>
            <a:chOff x="1399885" y="3174609"/>
            <a:chExt cx="3329740" cy="1623678"/>
          </a:xfrm>
        </p:grpSpPr>
        <p:grpSp>
          <p:nvGrpSpPr>
            <p:cNvPr id="505" name="Google Shape;505;p28"/>
            <p:cNvGrpSpPr/>
            <p:nvPr/>
          </p:nvGrpSpPr>
          <p:grpSpPr>
            <a:xfrm>
              <a:off x="1399885" y="3174609"/>
              <a:ext cx="3329740" cy="1623678"/>
              <a:chOff x="6431431" y="2526017"/>
              <a:chExt cx="1618500" cy="814404"/>
            </a:xfrm>
          </p:grpSpPr>
          <p:sp>
            <p:nvSpPr>
              <p:cNvPr id="506" name="Google Shape;506;p28"/>
              <p:cNvSpPr/>
              <p:nvPr/>
            </p:nvSpPr>
            <p:spPr>
              <a:xfrm>
                <a:off x="6431431" y="2526021"/>
                <a:ext cx="1618500" cy="6633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Shared Cluster</a:t>
                </a:r>
                <a:endParaRPr sz="1800" b="0" i="0" u="none" strike="noStrike" cap="none">
                  <a:solidFill>
                    <a:srgbClr val="1B3139"/>
                  </a:solidFill>
                  <a:latin typeface="DM Sans"/>
                  <a:ea typeface="DM Sans"/>
                  <a:cs typeface="DM Sans"/>
                  <a:sym typeface="DM Sans"/>
                </a:endParaRPr>
              </a:p>
            </p:txBody>
          </p:sp>
          <p:pic>
            <p:nvPicPr>
              <p:cNvPr id="507" name="Google Shape;507;p28"/>
              <p:cNvPicPr preferRelativeResize="0"/>
              <p:nvPr/>
            </p:nvPicPr>
            <p:blipFill rotWithShape="1">
              <a:blip r:embed="rId3">
                <a:alphaModFix/>
              </a:blip>
              <a:srcRect l="249640" r="-249640"/>
              <a:stretch/>
            </p:blipFill>
            <p:spPr>
              <a:xfrm>
                <a:off x="6444831" y="2526017"/>
                <a:ext cx="814426" cy="814404"/>
              </a:xfrm>
              <a:prstGeom prst="rect">
                <a:avLst/>
              </a:prstGeom>
              <a:noFill/>
              <a:ln>
                <a:noFill/>
              </a:ln>
            </p:spPr>
          </p:pic>
        </p:grpSp>
        <p:pic>
          <p:nvPicPr>
            <p:cNvPr id="508" name="Google Shape;508;p28"/>
            <p:cNvPicPr preferRelativeResize="0"/>
            <p:nvPr/>
          </p:nvPicPr>
          <p:blipFill rotWithShape="1">
            <a:blip r:embed="rId4">
              <a:alphaModFix/>
            </a:blip>
            <a:srcRect/>
            <a:stretch/>
          </p:blipFill>
          <p:spPr>
            <a:xfrm>
              <a:off x="1659776" y="3603658"/>
              <a:ext cx="709623" cy="709623"/>
            </a:xfrm>
            <a:prstGeom prst="rect">
              <a:avLst/>
            </a:prstGeom>
            <a:noFill/>
            <a:ln>
              <a:noFill/>
            </a:ln>
          </p:spPr>
        </p:pic>
        <p:pic>
          <p:nvPicPr>
            <p:cNvPr id="509" name="Google Shape;509;p28"/>
            <p:cNvPicPr preferRelativeResize="0"/>
            <p:nvPr/>
          </p:nvPicPr>
          <p:blipFill rotWithShape="1">
            <a:blip r:embed="rId5">
              <a:alphaModFix/>
            </a:blip>
            <a:srcRect/>
            <a:stretch/>
          </p:blipFill>
          <p:spPr>
            <a:xfrm>
              <a:off x="3570888" y="3451193"/>
              <a:ext cx="955676" cy="955708"/>
            </a:xfrm>
            <a:prstGeom prst="rect">
              <a:avLst/>
            </a:prstGeom>
            <a:noFill/>
            <a:ln>
              <a:noFill/>
            </a:ln>
          </p:spPr>
        </p:pic>
      </p:grpSp>
      <p:sp>
        <p:nvSpPr>
          <p:cNvPr id="510" name="Google Shape;510;p28"/>
          <p:cNvSpPr/>
          <p:nvPr/>
        </p:nvSpPr>
        <p:spPr>
          <a:xfrm>
            <a:off x="6302060" y="1723550"/>
            <a:ext cx="5277300" cy="37614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511" name="Google Shape;511;p28"/>
          <p:cNvSpPr txBox="1"/>
          <p:nvPr/>
        </p:nvSpPr>
        <p:spPr>
          <a:xfrm>
            <a:off x="6693656" y="4348325"/>
            <a:ext cx="4237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DM Sans"/>
                <a:ea typeface="DM Sans"/>
                <a:cs typeface="DM Sans"/>
                <a:sym typeface="DM Sans"/>
              </a:rPr>
              <a:t>Support advanced use cases such as GPUs, distributed ML, RDDs</a:t>
            </a:r>
            <a:endParaRPr sz="1800">
              <a:latin typeface="DM Sans"/>
              <a:ea typeface="DM Sans"/>
              <a:cs typeface="DM Sans"/>
              <a:sym typeface="DM Sans"/>
            </a:endParaRPr>
          </a:p>
        </p:txBody>
      </p:sp>
      <p:grpSp>
        <p:nvGrpSpPr>
          <p:cNvPr id="512" name="Google Shape;512;p28"/>
          <p:cNvGrpSpPr/>
          <p:nvPr/>
        </p:nvGrpSpPr>
        <p:grpSpPr>
          <a:xfrm>
            <a:off x="7324810" y="2256308"/>
            <a:ext cx="3329740" cy="1623678"/>
            <a:chOff x="7324810" y="3170708"/>
            <a:chExt cx="3329740" cy="1623678"/>
          </a:xfrm>
        </p:grpSpPr>
        <p:grpSp>
          <p:nvGrpSpPr>
            <p:cNvPr id="513" name="Google Shape;513;p28"/>
            <p:cNvGrpSpPr/>
            <p:nvPr/>
          </p:nvGrpSpPr>
          <p:grpSpPr>
            <a:xfrm>
              <a:off x="7324810" y="3170708"/>
              <a:ext cx="3329740" cy="1623678"/>
              <a:chOff x="6431431" y="2526017"/>
              <a:chExt cx="1618500" cy="814404"/>
            </a:xfrm>
          </p:grpSpPr>
          <p:sp>
            <p:nvSpPr>
              <p:cNvPr id="514" name="Google Shape;514;p28"/>
              <p:cNvSpPr/>
              <p:nvPr/>
            </p:nvSpPr>
            <p:spPr>
              <a:xfrm>
                <a:off x="6431431" y="2526021"/>
                <a:ext cx="1618500" cy="6633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Single User Cluster</a:t>
                </a:r>
                <a:endParaRPr sz="1800" b="0" i="0" u="none" strike="noStrike" cap="none">
                  <a:solidFill>
                    <a:srgbClr val="1B3139"/>
                  </a:solidFill>
                  <a:latin typeface="DM Sans"/>
                  <a:ea typeface="DM Sans"/>
                  <a:cs typeface="DM Sans"/>
                  <a:sym typeface="DM Sans"/>
                </a:endParaRPr>
              </a:p>
            </p:txBody>
          </p:sp>
          <p:pic>
            <p:nvPicPr>
              <p:cNvPr id="515" name="Google Shape;515;p28"/>
              <p:cNvPicPr preferRelativeResize="0"/>
              <p:nvPr/>
            </p:nvPicPr>
            <p:blipFill rotWithShape="1">
              <a:blip r:embed="rId3">
                <a:alphaModFix/>
              </a:blip>
              <a:srcRect l="249640" r="-249640"/>
              <a:stretch/>
            </p:blipFill>
            <p:spPr>
              <a:xfrm>
                <a:off x="6444831" y="2526017"/>
                <a:ext cx="814426" cy="814404"/>
              </a:xfrm>
              <a:prstGeom prst="rect">
                <a:avLst/>
              </a:prstGeom>
              <a:noFill/>
              <a:ln>
                <a:noFill/>
              </a:ln>
            </p:spPr>
          </p:pic>
        </p:grpSp>
        <p:pic>
          <p:nvPicPr>
            <p:cNvPr id="516" name="Google Shape;516;p28" descr="Gpu - Free computer icons"/>
            <p:cNvPicPr preferRelativeResize="0"/>
            <p:nvPr/>
          </p:nvPicPr>
          <p:blipFill rotWithShape="1">
            <a:blip r:embed="rId6">
              <a:alphaModFix/>
            </a:blip>
            <a:srcRect/>
            <a:stretch/>
          </p:blipFill>
          <p:spPr>
            <a:xfrm>
              <a:off x="8225727" y="3825227"/>
              <a:ext cx="511375" cy="511375"/>
            </a:xfrm>
            <a:prstGeom prst="rect">
              <a:avLst/>
            </a:prstGeom>
            <a:noFill/>
            <a:ln>
              <a:noFill/>
            </a:ln>
          </p:spPr>
        </p:pic>
        <p:pic>
          <p:nvPicPr>
            <p:cNvPr id="517" name="Google Shape;517;p28"/>
            <p:cNvPicPr preferRelativeResize="0"/>
            <p:nvPr/>
          </p:nvPicPr>
          <p:blipFill rotWithShape="1">
            <a:blip r:embed="rId5">
              <a:alphaModFix/>
            </a:blip>
            <a:srcRect/>
            <a:stretch/>
          </p:blipFill>
          <p:spPr>
            <a:xfrm>
              <a:off x="9694813" y="3507394"/>
              <a:ext cx="955676" cy="955708"/>
            </a:xfrm>
            <a:prstGeom prst="rect">
              <a:avLst/>
            </a:prstGeom>
            <a:noFill/>
            <a:ln>
              <a:noFill/>
            </a:ln>
          </p:spPr>
        </p:pic>
        <p:pic>
          <p:nvPicPr>
            <p:cNvPr id="518" name="Google Shape;518;p28"/>
            <p:cNvPicPr preferRelativeResize="0"/>
            <p:nvPr/>
          </p:nvPicPr>
          <p:blipFill rotWithShape="1">
            <a:blip r:embed="rId7">
              <a:alphaModFix/>
            </a:blip>
            <a:srcRect/>
            <a:stretch/>
          </p:blipFill>
          <p:spPr>
            <a:xfrm>
              <a:off x="8819073" y="3746860"/>
              <a:ext cx="709625" cy="640424"/>
            </a:xfrm>
            <a:prstGeom prst="rect">
              <a:avLst/>
            </a:prstGeom>
            <a:noFill/>
            <a:ln>
              <a:noFill/>
            </a:ln>
          </p:spPr>
        </p:pic>
        <p:pic>
          <p:nvPicPr>
            <p:cNvPr id="519" name="Google Shape;519;p28"/>
            <p:cNvPicPr preferRelativeResize="0"/>
            <p:nvPr/>
          </p:nvPicPr>
          <p:blipFill rotWithShape="1">
            <a:blip r:embed="rId4">
              <a:alphaModFix/>
            </a:blip>
            <a:srcRect l="29339" r="29504"/>
            <a:stretch/>
          </p:blipFill>
          <p:spPr>
            <a:xfrm>
              <a:off x="7628269" y="3581400"/>
              <a:ext cx="292049" cy="709623"/>
            </a:xfrm>
            <a:prstGeom prst="rect">
              <a:avLst/>
            </a:prstGeom>
            <a:noFill/>
            <a:ln>
              <a:noFill/>
            </a:ln>
          </p:spPr>
        </p:pic>
      </p:grpSp>
      <p:pic>
        <p:nvPicPr>
          <p:cNvPr id="520" name="Google Shape;520;p28" descr="A cartoon of a person wearing goggles&#10;&#10;Description automatically generated"/>
          <p:cNvPicPr preferRelativeResize="0"/>
          <p:nvPr/>
        </p:nvPicPr>
        <p:blipFill>
          <a:blip r:embed="rId8">
            <a:alphaModFix/>
          </a:blip>
          <a:stretch>
            <a:fillRect/>
          </a:stretch>
        </p:blipFill>
        <p:spPr>
          <a:xfrm>
            <a:off x="10819650" y="102450"/>
            <a:ext cx="1148550" cy="50249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3216</Words>
  <Application>Microsoft Macintosh PowerPoint</Application>
  <PresentationFormat>Custom</PresentationFormat>
  <Paragraphs>393</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Courier New</vt:lpstr>
      <vt:lpstr>DM Mono</vt:lpstr>
      <vt:lpstr>Arial</vt:lpstr>
      <vt:lpstr>DM Mono Medium</vt:lpstr>
      <vt:lpstr>Consolas</vt:lpstr>
      <vt:lpstr>DM Sans</vt:lpstr>
      <vt:lpstr>DM Sans Medium</vt:lpstr>
      <vt:lpstr>Calibri</vt:lpstr>
      <vt:lpstr>Office Theme</vt:lpstr>
      <vt:lpstr>Data Governance with  Databricks Unity Catalog</vt:lpstr>
      <vt:lpstr>Data and AI governance is complex</vt:lpstr>
      <vt:lpstr>Databricks unifies governance for data and AI</vt:lpstr>
      <vt:lpstr>Key elements of governance</vt:lpstr>
      <vt:lpstr>How do we get there?</vt:lpstr>
      <vt:lpstr>How do we get there?</vt:lpstr>
      <vt:lpstr>Access control for data + AI assets</vt:lpstr>
      <vt:lpstr>Demo: Access Control for the Lakehouse</vt:lpstr>
      <vt:lpstr>Clusters</vt:lpstr>
      <vt:lpstr>UC Shared clusters </vt:lpstr>
      <vt:lpstr>Fine-grained access control for single-user clusters</vt:lpstr>
      <vt:lpstr>How do we get there?</vt:lpstr>
      <vt:lpstr>Describe and tag data</vt:lpstr>
      <vt:lpstr>Find and discover assets</vt:lpstr>
      <vt:lpstr>Data insights</vt:lpstr>
      <vt:lpstr>Governance for Data+AI with Data+AI</vt:lpstr>
      <vt:lpstr>Sharing tabular &amp; non-tabular data</vt:lpstr>
      <vt:lpstr>How do we get there?</vt:lpstr>
      <vt:lpstr>Predictive optimization</vt:lpstr>
      <vt:lpstr>Predictive Optimization  </vt:lpstr>
      <vt:lpstr>Predictive optimization</vt:lpstr>
      <vt:lpstr>Streaming Tables &amp; Materialized Views</vt:lpstr>
      <vt:lpstr>How do we get there?</vt:lpstr>
      <vt:lpstr>Lakehouse Monitoring</vt:lpstr>
      <vt:lpstr>Lineage for the Lakehouse</vt:lpstr>
      <vt:lpstr>Microsoft Purview integration</vt:lpstr>
      <vt:lpstr>Demo: Lineage for the Lakehouse</vt:lpstr>
      <vt:lpstr>Key elements of governance</vt:lpstr>
      <vt:lpstr>Even more on the horizon…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with  Databricks Unity Catalog</dc:title>
  <cp:lastModifiedBy>Liping Huang</cp:lastModifiedBy>
  <cp:revision>1</cp:revision>
  <dcterms:modified xsi:type="dcterms:W3CDTF">2024-03-04T10:21:34Z</dcterms:modified>
</cp:coreProperties>
</file>